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8" r:id="rId3"/>
    <p:sldId id="257" r:id="rId4"/>
    <p:sldId id="280" r:id="rId5"/>
    <p:sldId id="275" r:id="rId6"/>
    <p:sldId id="276" r:id="rId7"/>
    <p:sldId id="287" r:id="rId8"/>
    <p:sldId id="273" r:id="rId9"/>
    <p:sldId id="274" r:id="rId10"/>
    <p:sldId id="279" r:id="rId11"/>
    <p:sldId id="289" r:id="rId12"/>
    <p:sldId id="290" r:id="rId13"/>
    <p:sldId id="291" r:id="rId14"/>
    <p:sldId id="281" r:id="rId15"/>
    <p:sldId id="260" r:id="rId16"/>
    <p:sldId id="293" r:id="rId17"/>
    <p:sldId id="284" r:id="rId18"/>
    <p:sldId id="258" r:id="rId19"/>
    <p:sldId id="292" r:id="rId20"/>
    <p:sldId id="262" r:id="rId21"/>
    <p:sldId id="267" r:id="rId22"/>
    <p:sldId id="297" r:id="rId23"/>
    <p:sldId id="266" r:id="rId24"/>
    <p:sldId id="299" r:id="rId25"/>
    <p:sldId id="298" r:id="rId26"/>
    <p:sldId id="285" r:id="rId27"/>
    <p:sldId id="263" r:id="rId28"/>
    <p:sldId id="294" r:id="rId29"/>
    <p:sldId id="295" r:id="rId30"/>
    <p:sldId id="272" r:id="rId31"/>
    <p:sldId id="270" r:id="rId32"/>
    <p:sldId id="282" r:id="rId33"/>
    <p:sldId id="296" r:id="rId34"/>
    <p:sldId id="283" r:id="rId35"/>
    <p:sldId id="271"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03" autoAdjust="0"/>
    <p:restoredTop sz="94660"/>
  </p:normalViewPr>
  <p:slideViewPr>
    <p:cSldViewPr>
      <p:cViewPr varScale="1">
        <p:scale>
          <a:sx n="103" d="100"/>
          <a:sy n="103" d="100"/>
        </p:scale>
        <p:origin x="-37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3A4A4A-FAF9-43DE-BE7C-C09FEB0D6F2D}" type="datetimeFigureOut">
              <a:rPr lang="en-US" smtClean="0"/>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AD439-186E-42B4-B8A0-E18A2302483C}" type="slidenum">
              <a:rPr lang="en-US" smtClean="0"/>
              <a:t>‹#›</a:t>
            </a:fld>
            <a:endParaRPr lang="en-US"/>
          </a:p>
        </p:txBody>
      </p:sp>
    </p:spTree>
    <p:extLst>
      <p:ext uri="{BB962C8B-B14F-4D97-AF65-F5344CB8AC3E}">
        <p14:creationId xmlns:p14="http://schemas.microsoft.com/office/powerpoint/2010/main" val="4112327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3A4A4A-FAF9-43DE-BE7C-C09FEB0D6F2D}" type="datetimeFigureOut">
              <a:rPr lang="en-US" smtClean="0"/>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AD439-186E-42B4-B8A0-E18A2302483C}" type="slidenum">
              <a:rPr lang="en-US" smtClean="0"/>
              <a:t>‹#›</a:t>
            </a:fld>
            <a:endParaRPr lang="en-US"/>
          </a:p>
        </p:txBody>
      </p:sp>
    </p:spTree>
    <p:extLst>
      <p:ext uri="{BB962C8B-B14F-4D97-AF65-F5344CB8AC3E}">
        <p14:creationId xmlns:p14="http://schemas.microsoft.com/office/powerpoint/2010/main" val="1941417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3A4A4A-FAF9-43DE-BE7C-C09FEB0D6F2D}" type="datetimeFigureOut">
              <a:rPr lang="en-US" smtClean="0"/>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AD439-186E-42B4-B8A0-E18A2302483C}" type="slidenum">
              <a:rPr lang="en-US" smtClean="0"/>
              <a:t>‹#›</a:t>
            </a:fld>
            <a:endParaRPr lang="en-US"/>
          </a:p>
        </p:txBody>
      </p:sp>
    </p:spTree>
    <p:extLst>
      <p:ext uri="{BB962C8B-B14F-4D97-AF65-F5344CB8AC3E}">
        <p14:creationId xmlns:p14="http://schemas.microsoft.com/office/powerpoint/2010/main" val="184311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3A4A4A-FAF9-43DE-BE7C-C09FEB0D6F2D}" type="datetimeFigureOut">
              <a:rPr lang="en-US" smtClean="0"/>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AD439-186E-42B4-B8A0-E18A2302483C}" type="slidenum">
              <a:rPr lang="en-US" smtClean="0"/>
              <a:t>‹#›</a:t>
            </a:fld>
            <a:endParaRPr lang="en-US"/>
          </a:p>
        </p:txBody>
      </p:sp>
    </p:spTree>
    <p:extLst>
      <p:ext uri="{BB962C8B-B14F-4D97-AF65-F5344CB8AC3E}">
        <p14:creationId xmlns:p14="http://schemas.microsoft.com/office/powerpoint/2010/main" val="1878412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3A4A4A-FAF9-43DE-BE7C-C09FEB0D6F2D}" type="datetimeFigureOut">
              <a:rPr lang="en-US" smtClean="0"/>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AD439-186E-42B4-B8A0-E18A2302483C}" type="slidenum">
              <a:rPr lang="en-US" smtClean="0"/>
              <a:t>‹#›</a:t>
            </a:fld>
            <a:endParaRPr lang="en-US"/>
          </a:p>
        </p:txBody>
      </p:sp>
    </p:spTree>
    <p:extLst>
      <p:ext uri="{BB962C8B-B14F-4D97-AF65-F5344CB8AC3E}">
        <p14:creationId xmlns:p14="http://schemas.microsoft.com/office/powerpoint/2010/main" val="1813990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3A4A4A-FAF9-43DE-BE7C-C09FEB0D6F2D}" type="datetimeFigureOut">
              <a:rPr lang="en-US" smtClean="0"/>
              <a:t>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8AD439-186E-42B4-B8A0-E18A2302483C}" type="slidenum">
              <a:rPr lang="en-US" smtClean="0"/>
              <a:t>‹#›</a:t>
            </a:fld>
            <a:endParaRPr lang="en-US"/>
          </a:p>
        </p:txBody>
      </p:sp>
    </p:spTree>
    <p:extLst>
      <p:ext uri="{BB962C8B-B14F-4D97-AF65-F5344CB8AC3E}">
        <p14:creationId xmlns:p14="http://schemas.microsoft.com/office/powerpoint/2010/main" val="3916906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3A4A4A-FAF9-43DE-BE7C-C09FEB0D6F2D}" type="datetimeFigureOut">
              <a:rPr lang="en-US" smtClean="0"/>
              <a:t>12/5/2013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8AD439-186E-42B4-B8A0-E18A2302483C}" type="slidenum">
              <a:rPr lang="en-US" smtClean="0"/>
              <a:t>‹#›</a:t>
            </a:fld>
            <a:endParaRPr lang="en-US"/>
          </a:p>
        </p:txBody>
      </p:sp>
    </p:spTree>
    <p:extLst>
      <p:ext uri="{BB962C8B-B14F-4D97-AF65-F5344CB8AC3E}">
        <p14:creationId xmlns:p14="http://schemas.microsoft.com/office/powerpoint/2010/main" val="115950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3A4A4A-FAF9-43DE-BE7C-C09FEB0D6F2D}" type="datetimeFigureOut">
              <a:rPr lang="en-US" smtClean="0"/>
              <a:t>12/5/2013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8AD439-186E-42B4-B8A0-E18A2302483C}" type="slidenum">
              <a:rPr lang="en-US" smtClean="0"/>
              <a:t>‹#›</a:t>
            </a:fld>
            <a:endParaRPr lang="en-US"/>
          </a:p>
        </p:txBody>
      </p:sp>
    </p:spTree>
    <p:extLst>
      <p:ext uri="{BB962C8B-B14F-4D97-AF65-F5344CB8AC3E}">
        <p14:creationId xmlns:p14="http://schemas.microsoft.com/office/powerpoint/2010/main" val="865723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3A4A4A-FAF9-43DE-BE7C-C09FEB0D6F2D}" type="datetimeFigureOut">
              <a:rPr lang="en-US" smtClean="0"/>
              <a:t>12/5/2013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8AD439-186E-42B4-B8A0-E18A2302483C}" type="slidenum">
              <a:rPr lang="en-US" smtClean="0"/>
              <a:t>‹#›</a:t>
            </a:fld>
            <a:endParaRPr lang="en-US"/>
          </a:p>
        </p:txBody>
      </p:sp>
    </p:spTree>
    <p:extLst>
      <p:ext uri="{BB962C8B-B14F-4D97-AF65-F5344CB8AC3E}">
        <p14:creationId xmlns:p14="http://schemas.microsoft.com/office/powerpoint/2010/main" val="239167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3A4A4A-FAF9-43DE-BE7C-C09FEB0D6F2D}" type="datetimeFigureOut">
              <a:rPr lang="en-US" smtClean="0"/>
              <a:t>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8AD439-186E-42B4-B8A0-E18A2302483C}" type="slidenum">
              <a:rPr lang="en-US" smtClean="0"/>
              <a:t>‹#›</a:t>
            </a:fld>
            <a:endParaRPr lang="en-US"/>
          </a:p>
        </p:txBody>
      </p:sp>
    </p:spTree>
    <p:extLst>
      <p:ext uri="{BB962C8B-B14F-4D97-AF65-F5344CB8AC3E}">
        <p14:creationId xmlns:p14="http://schemas.microsoft.com/office/powerpoint/2010/main" val="1622746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3A4A4A-FAF9-43DE-BE7C-C09FEB0D6F2D}" type="datetimeFigureOut">
              <a:rPr lang="en-US" smtClean="0"/>
              <a:t>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8AD439-186E-42B4-B8A0-E18A2302483C}" type="slidenum">
              <a:rPr lang="en-US" smtClean="0"/>
              <a:t>‹#›</a:t>
            </a:fld>
            <a:endParaRPr lang="en-US"/>
          </a:p>
        </p:txBody>
      </p:sp>
    </p:spTree>
    <p:extLst>
      <p:ext uri="{BB962C8B-B14F-4D97-AF65-F5344CB8AC3E}">
        <p14:creationId xmlns:p14="http://schemas.microsoft.com/office/powerpoint/2010/main" val="3744186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3A4A4A-FAF9-43DE-BE7C-C09FEB0D6F2D}" type="datetimeFigureOut">
              <a:rPr lang="en-US" smtClean="0"/>
              <a:t>12/5/2013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AD439-186E-42B4-B8A0-E18A2302483C}" type="slidenum">
              <a:rPr lang="en-US" smtClean="0"/>
              <a:t>‹#›</a:t>
            </a:fld>
            <a:endParaRPr lang="en-US"/>
          </a:p>
        </p:txBody>
      </p:sp>
    </p:spTree>
    <p:extLst>
      <p:ext uri="{BB962C8B-B14F-4D97-AF65-F5344CB8AC3E}">
        <p14:creationId xmlns:p14="http://schemas.microsoft.com/office/powerpoint/2010/main" val="2406132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slide" Target="slide20.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slide" Target="slide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2" name="Title 1"/>
          <p:cNvSpPr>
            <a:spLocks noGrp="1"/>
          </p:cNvSpPr>
          <p:nvPr>
            <p:ph type="ctrTitle"/>
          </p:nvPr>
        </p:nvSpPr>
        <p:spPr>
          <a:xfrm>
            <a:off x="-152400" y="838200"/>
            <a:ext cx="9601200" cy="1470025"/>
          </a:xfrm>
        </p:spPr>
        <p:txBody>
          <a:bodyPr>
            <a:noAutofit/>
          </a:bodyPr>
          <a:lstStyle/>
          <a:p>
            <a:r>
              <a:rPr lang="en-US" sz="3600" b="1" smtClean="0"/>
              <a:t>A13L-06. An </a:t>
            </a:r>
            <a:r>
              <a:rPr lang="en-US" sz="3600" b="1" dirty="0"/>
              <a:t>Analysis of Unique Aerial Photographs of Atmospheric Eddies in Marine Stratocumulus Clouds Downwind of Complex Terrain Along the California Coast</a:t>
            </a:r>
          </a:p>
        </p:txBody>
      </p:sp>
      <p:sp>
        <p:nvSpPr>
          <p:cNvPr id="3" name="Subtitle 2"/>
          <p:cNvSpPr>
            <a:spLocks noGrp="1"/>
          </p:cNvSpPr>
          <p:nvPr>
            <p:ph type="subTitle" idx="1"/>
          </p:nvPr>
        </p:nvSpPr>
        <p:spPr>
          <a:xfrm>
            <a:off x="762000" y="5098330"/>
            <a:ext cx="8458200" cy="1752600"/>
          </a:xfrm>
        </p:spPr>
        <p:txBody>
          <a:bodyPr>
            <a:normAutofit/>
          </a:bodyPr>
          <a:lstStyle/>
          <a:p>
            <a:r>
              <a:rPr lang="en-US" b="1" dirty="0" smtClean="0">
                <a:solidFill>
                  <a:schemeClr val="tx1"/>
                </a:solidFill>
              </a:rPr>
              <a:t>By Bradley M. Muller, Christopher G. </a:t>
            </a:r>
            <a:r>
              <a:rPr lang="en-US" b="1" dirty="0" err="1" smtClean="0">
                <a:solidFill>
                  <a:schemeClr val="tx1"/>
                </a:solidFill>
              </a:rPr>
              <a:t>Herbster</a:t>
            </a:r>
            <a:r>
              <a:rPr lang="en-US" b="1" dirty="0" smtClean="0">
                <a:solidFill>
                  <a:schemeClr val="tx1"/>
                </a:solidFill>
              </a:rPr>
              <a:t>, and Frederick R. Mosher</a:t>
            </a:r>
          </a:p>
          <a:p>
            <a:r>
              <a:rPr lang="en-US" b="1" dirty="0" smtClean="0">
                <a:solidFill>
                  <a:schemeClr val="tx1"/>
                </a:solidFill>
              </a:rPr>
              <a:t>Embry-Riddle Aeronautical University</a:t>
            </a:r>
            <a:endParaRPr lang="en-US" b="1" dirty="0">
              <a:solidFill>
                <a:schemeClr val="tx1"/>
              </a:solidFill>
            </a:endParaRPr>
          </a:p>
        </p:txBody>
      </p:sp>
    </p:spTree>
    <p:extLst>
      <p:ext uri="{BB962C8B-B14F-4D97-AF65-F5344CB8AC3E}">
        <p14:creationId xmlns:p14="http://schemas.microsoft.com/office/powerpoint/2010/main" val="37820805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458200" cy="1676400"/>
          </a:xfrm>
        </p:spPr>
        <p:txBody>
          <a:bodyPr>
            <a:noAutofit/>
          </a:bodyPr>
          <a:lstStyle/>
          <a:p>
            <a:pPr algn="l"/>
            <a:r>
              <a:rPr lang="en-US" sz="2400" dirty="0" smtClean="0"/>
              <a:t>Fire whirls responsible for extreme/dangerous fire behavior.</a:t>
            </a:r>
            <a:br>
              <a:rPr lang="en-US" sz="2400" dirty="0" smtClean="0"/>
            </a:br>
            <a:r>
              <a:rPr lang="en-US" sz="2400" dirty="0" smtClean="0"/>
              <a:t>“The </a:t>
            </a:r>
            <a:r>
              <a:rPr lang="en-US" sz="2400" dirty="0"/>
              <a:t>most favorable situation for fire whirls is a fire</a:t>
            </a:r>
            <a:br>
              <a:rPr lang="en-US" sz="2400" dirty="0"/>
            </a:br>
            <a:r>
              <a:rPr lang="en-US" sz="2400" dirty="0"/>
              <a:t>burning on the slopes or in the canyons on the lee side of a</a:t>
            </a:r>
            <a:br>
              <a:rPr lang="en-US" sz="2400" dirty="0"/>
            </a:br>
            <a:r>
              <a:rPr lang="en-US" sz="2400" dirty="0"/>
              <a:t>ridge</a:t>
            </a:r>
            <a:r>
              <a:rPr lang="en-US" sz="2400" dirty="0" smtClean="0"/>
              <a:t>.” –Countryman (1971)</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94042"/>
            <a:ext cx="3810000" cy="529166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566333"/>
            <a:ext cx="3810000" cy="5291667"/>
          </a:xfrm>
          <a:prstGeom prst="rect">
            <a:avLst/>
          </a:prstGeom>
        </p:spPr>
      </p:pic>
    </p:spTree>
    <p:extLst>
      <p:ext uri="{BB962C8B-B14F-4D97-AF65-F5344CB8AC3E}">
        <p14:creationId xmlns:p14="http://schemas.microsoft.com/office/powerpoint/2010/main" val="19671194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8829675" cy="5923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38400" y="5105400"/>
            <a:ext cx="3733800" cy="523220"/>
          </a:xfrm>
          <a:prstGeom prst="rect">
            <a:avLst/>
          </a:prstGeom>
          <a:noFill/>
        </p:spPr>
        <p:txBody>
          <a:bodyPr wrap="square" rtlCol="0">
            <a:spAutoFit/>
          </a:bodyPr>
          <a:lstStyle/>
          <a:p>
            <a:r>
              <a:rPr lang="en-US" sz="2800" b="1" dirty="0" smtClean="0"/>
              <a:t>Santa Cruz Island</a:t>
            </a:r>
            <a:endParaRPr lang="en-US" sz="2800" b="1"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3276600"/>
            <a:ext cx="1548867" cy="10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9987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725" y="80963"/>
            <a:ext cx="6686550" cy="669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64157" y="4800600"/>
            <a:ext cx="3733800" cy="523220"/>
          </a:xfrm>
          <a:prstGeom prst="rect">
            <a:avLst/>
          </a:prstGeom>
          <a:noFill/>
        </p:spPr>
        <p:txBody>
          <a:bodyPr wrap="square" rtlCol="0">
            <a:spAutoFit/>
          </a:bodyPr>
          <a:lstStyle/>
          <a:p>
            <a:r>
              <a:rPr lang="en-US" sz="2800" b="1" dirty="0" smtClean="0"/>
              <a:t>Grover Beach</a:t>
            </a:r>
            <a:endParaRPr lang="en-US" sz="2800" b="1" dirty="0"/>
          </a:p>
        </p:txBody>
      </p:sp>
      <p:cxnSp>
        <p:nvCxnSpPr>
          <p:cNvPr id="6" name="Straight Arrow Connector 5"/>
          <p:cNvCxnSpPr/>
          <p:nvPr/>
        </p:nvCxnSpPr>
        <p:spPr>
          <a:xfrm flipH="1" flipV="1">
            <a:off x="5562600" y="4267200"/>
            <a:ext cx="152400" cy="6858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3866298"/>
            <a:ext cx="1198562" cy="80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9870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02" y="304800"/>
            <a:ext cx="9087398" cy="6287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676400" y="2362200"/>
            <a:ext cx="4572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00" y="3448581"/>
            <a:ext cx="1371600" cy="9710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33600" y="2546866"/>
            <a:ext cx="2466701" cy="461665"/>
          </a:xfrm>
          <a:prstGeom prst="rect">
            <a:avLst/>
          </a:prstGeom>
          <a:noFill/>
        </p:spPr>
        <p:txBody>
          <a:bodyPr wrap="square" rtlCol="0">
            <a:spAutoFit/>
          </a:bodyPr>
          <a:lstStyle/>
          <a:p>
            <a:r>
              <a:rPr lang="en-US" sz="2400" b="1" dirty="0" smtClean="0"/>
              <a:t>Grover Beach</a:t>
            </a:r>
            <a:endParaRPr lang="en-US" sz="2400" b="1" dirty="0"/>
          </a:p>
        </p:txBody>
      </p:sp>
      <p:sp>
        <p:nvSpPr>
          <p:cNvPr id="7" name="TextBox 6"/>
          <p:cNvSpPr txBox="1"/>
          <p:nvPr/>
        </p:nvSpPr>
        <p:spPr>
          <a:xfrm>
            <a:off x="1828800" y="4419600"/>
            <a:ext cx="2923901" cy="461665"/>
          </a:xfrm>
          <a:prstGeom prst="rect">
            <a:avLst/>
          </a:prstGeom>
          <a:noFill/>
        </p:spPr>
        <p:txBody>
          <a:bodyPr wrap="square" rtlCol="0">
            <a:spAutoFit/>
          </a:bodyPr>
          <a:lstStyle/>
          <a:p>
            <a:r>
              <a:rPr lang="en-US" sz="2400" b="1" dirty="0" smtClean="0"/>
              <a:t>Santa Cruz Island</a:t>
            </a:r>
            <a:endParaRPr lang="en-US" sz="2400" b="1" dirty="0"/>
          </a:p>
        </p:txBody>
      </p:sp>
      <p:sp>
        <p:nvSpPr>
          <p:cNvPr id="8" name="Action Button: Forward or Next 7">
            <a:hlinkClick r:id="rId3" action="ppaction://hlinksldjump" highlightClick="1"/>
          </p:cNvPr>
          <p:cNvSpPr/>
          <p:nvPr/>
        </p:nvSpPr>
        <p:spPr>
          <a:xfrm>
            <a:off x="56602" y="5867400"/>
            <a:ext cx="629198" cy="585216"/>
          </a:xfrm>
          <a:prstGeom prst="actionButtonForwardNex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8417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2438400"/>
          </a:xfrm>
        </p:spPr>
        <p:txBody>
          <a:bodyPr>
            <a:normAutofit/>
          </a:bodyPr>
          <a:lstStyle/>
          <a:p>
            <a:r>
              <a:rPr lang="en-US" dirty="0" smtClean="0"/>
              <a:t>Description of Santa Cruz Island Eddy, July 16, 2006</a:t>
            </a:r>
            <a:endParaRPr lang="en-US" dirty="0"/>
          </a:p>
        </p:txBody>
      </p:sp>
      <p:sp>
        <p:nvSpPr>
          <p:cNvPr id="4" name="TextBox 3"/>
          <p:cNvSpPr txBox="1"/>
          <p:nvPr/>
        </p:nvSpPr>
        <p:spPr>
          <a:xfrm>
            <a:off x="533400" y="3048000"/>
            <a:ext cx="8077200" cy="3847207"/>
          </a:xfrm>
          <a:prstGeom prst="rect">
            <a:avLst/>
          </a:prstGeom>
          <a:noFill/>
        </p:spPr>
        <p:txBody>
          <a:bodyPr wrap="square" rtlCol="0">
            <a:spAutoFit/>
          </a:bodyPr>
          <a:lstStyle/>
          <a:p>
            <a:pPr marL="285750" indent="-285750">
              <a:buFont typeface="Arial" pitchFamily="34" charset="0"/>
              <a:buChar char="•"/>
            </a:pPr>
            <a:r>
              <a:rPr lang="en-US" sz="2800" dirty="0" smtClean="0"/>
              <a:t>Occurred downwind (north side) of Santa Cruz Island in southeasterly flow.</a:t>
            </a:r>
          </a:p>
          <a:p>
            <a:pPr marL="285750" indent="-285750">
              <a:buFont typeface="Arial" pitchFamily="34" charset="0"/>
              <a:buChar char="•"/>
            </a:pPr>
            <a:r>
              <a:rPr lang="en-US" sz="2800" dirty="0" smtClean="0"/>
              <a:t>Peak is roughly 550 m and penetrated the base (293 m at San Diego KNKX) of a strong inversion topping the marine atmospheric boundary layer (MABL) but not through its top (795 m at KNKX).</a:t>
            </a:r>
          </a:p>
          <a:p>
            <a:pPr marL="285750" indent="-285750">
              <a:buFont typeface="Arial" pitchFamily="34" charset="0"/>
              <a:buChar char="•"/>
            </a:pPr>
            <a:r>
              <a:rPr lang="en-US" sz="2800" dirty="0" smtClean="0"/>
              <a:t>Vandenberg (KVBG) sounding not available.</a:t>
            </a:r>
          </a:p>
          <a:p>
            <a:pPr marL="285750" indent="-285750">
              <a:buFont typeface="Arial" pitchFamily="34" charset="0"/>
              <a:buChar char="•"/>
            </a:pPr>
            <a:endParaRPr lang="en-US" sz="2400" dirty="0" smtClean="0"/>
          </a:p>
          <a:p>
            <a:pPr marL="285750" indent="-285750">
              <a:buFont typeface="Arial" pitchFamily="34" charset="0"/>
              <a:buChar char="•"/>
            </a:pPr>
            <a:endParaRPr lang="en-US" sz="2400" dirty="0"/>
          </a:p>
        </p:txBody>
      </p:sp>
    </p:spTree>
    <p:extLst>
      <p:ext uri="{BB962C8B-B14F-4D97-AF65-F5344CB8AC3E}">
        <p14:creationId xmlns:p14="http://schemas.microsoft.com/office/powerpoint/2010/main" val="3580320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200" dirty="0" smtClean="0"/>
              <a:t>Note 10 </a:t>
            </a:r>
            <a:r>
              <a:rPr lang="en-US" sz="3200" dirty="0" err="1" smtClean="0"/>
              <a:t>deg</a:t>
            </a:r>
            <a:r>
              <a:rPr lang="en-US" sz="3200" dirty="0" smtClean="0"/>
              <a:t> C inversion on San Diego sounding:</a:t>
            </a:r>
            <a:endParaRPr lang="en-US" sz="32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4618" y="685800"/>
            <a:ext cx="6301582" cy="6301582"/>
          </a:xfrm>
        </p:spPr>
      </p:pic>
      <p:sp>
        <p:nvSpPr>
          <p:cNvPr id="7" name="TextBox 6"/>
          <p:cNvSpPr txBox="1"/>
          <p:nvPr/>
        </p:nvSpPr>
        <p:spPr>
          <a:xfrm>
            <a:off x="2819400" y="4876800"/>
            <a:ext cx="2057400" cy="646331"/>
          </a:xfrm>
          <a:prstGeom prst="rect">
            <a:avLst/>
          </a:prstGeom>
          <a:noFill/>
        </p:spPr>
        <p:txBody>
          <a:bodyPr wrap="square" rtlCol="0">
            <a:spAutoFit/>
          </a:bodyPr>
          <a:lstStyle/>
          <a:p>
            <a:r>
              <a:rPr lang="en-US" dirty="0" smtClean="0"/>
              <a:t>ERAU Applied Meteorology</a:t>
            </a:r>
            <a:endParaRPr lang="en-US" dirty="0"/>
          </a:p>
        </p:txBody>
      </p:sp>
    </p:spTree>
    <p:extLst>
      <p:ext uri="{BB962C8B-B14F-4D97-AF65-F5344CB8AC3E}">
        <p14:creationId xmlns:p14="http://schemas.microsoft.com/office/powerpoint/2010/main" val="3987587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4" y="381000"/>
            <a:ext cx="8229600" cy="2514600"/>
          </a:xfrm>
        </p:spPr>
        <p:txBody>
          <a:bodyPr>
            <a:normAutofit fontScale="90000"/>
          </a:bodyPr>
          <a:lstStyle/>
          <a:p>
            <a:r>
              <a:rPr lang="en-US" dirty="0" smtClean="0"/>
              <a:t>Froude number estimates used formulation for a continuously stratified atmosphere; low values usually mean very stable atmosphere.</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3172940"/>
            <a:ext cx="2057400" cy="118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399" y="3140511"/>
            <a:ext cx="2521527" cy="1251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0" y="4463779"/>
            <a:ext cx="7467600" cy="923330"/>
          </a:xfrm>
          <a:prstGeom prst="rect">
            <a:avLst/>
          </a:prstGeom>
          <a:noFill/>
        </p:spPr>
        <p:txBody>
          <a:bodyPr wrap="square" rtlCol="0">
            <a:spAutoFit/>
          </a:bodyPr>
          <a:lstStyle/>
          <a:p>
            <a:r>
              <a:rPr lang="en-US" dirty="0" smtClean="0"/>
              <a:t>U = upstream wind speed</a:t>
            </a:r>
          </a:p>
          <a:p>
            <a:r>
              <a:rPr lang="en-US" dirty="0" smtClean="0"/>
              <a:t>h = mountain height</a:t>
            </a:r>
          </a:p>
          <a:p>
            <a:r>
              <a:rPr lang="en-US" dirty="0" smtClean="0"/>
              <a:t>N = Brunt-</a:t>
            </a:r>
            <a:r>
              <a:rPr lang="en-US" dirty="0" err="1" smtClean="0"/>
              <a:t>Vaisala</a:t>
            </a:r>
            <a:r>
              <a:rPr lang="en-US" dirty="0" smtClean="0"/>
              <a:t> (buoyancy) frequency</a:t>
            </a:r>
            <a:endParaRPr lang="en-US" dirty="0"/>
          </a:p>
        </p:txBody>
      </p:sp>
      <p:sp>
        <p:nvSpPr>
          <p:cNvPr id="4" name="TextBox 3"/>
          <p:cNvSpPr txBox="1"/>
          <p:nvPr/>
        </p:nvSpPr>
        <p:spPr>
          <a:xfrm>
            <a:off x="838200" y="5410200"/>
            <a:ext cx="7924800" cy="1200329"/>
          </a:xfrm>
          <a:prstGeom prst="rect">
            <a:avLst/>
          </a:prstGeom>
          <a:noFill/>
        </p:spPr>
        <p:txBody>
          <a:bodyPr wrap="square" rtlCol="0">
            <a:spAutoFit/>
          </a:bodyPr>
          <a:lstStyle/>
          <a:p>
            <a:r>
              <a:rPr lang="en-US" sz="2400" dirty="0" smtClean="0"/>
              <a:t>Actual soundings used, despite lack of proximity, because the gridded analysis does not resolve the sharp temperature inversions actually present.</a:t>
            </a:r>
            <a:endParaRPr lang="en-US" sz="2400" dirty="0"/>
          </a:p>
        </p:txBody>
      </p:sp>
      <p:sp>
        <p:nvSpPr>
          <p:cNvPr id="5" name="Action Button: Forward or Next 4">
            <a:hlinkClick r:id="rId4" action="ppaction://hlinksldjump" highlightClick="1"/>
          </p:cNvPr>
          <p:cNvSpPr/>
          <p:nvPr/>
        </p:nvSpPr>
        <p:spPr>
          <a:xfrm>
            <a:off x="0" y="6172200"/>
            <a:ext cx="762000" cy="685800"/>
          </a:xfrm>
          <a:prstGeom prst="actionButtonForwardNex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4330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0"/>
            <a:ext cx="5867400" cy="71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391" y="1295400"/>
            <a:ext cx="3429000" cy="3816429"/>
          </a:xfrm>
          <a:prstGeom prst="rect">
            <a:avLst/>
          </a:prstGeom>
          <a:noFill/>
        </p:spPr>
        <p:txBody>
          <a:bodyPr wrap="square" rtlCol="0">
            <a:spAutoFit/>
          </a:bodyPr>
          <a:lstStyle/>
          <a:p>
            <a:pPr marL="285750" indent="-285750">
              <a:buFont typeface="Arial" pitchFamily="34" charset="0"/>
              <a:buChar char="•"/>
            </a:pPr>
            <a:r>
              <a:rPr lang="en-US" sz="2200" dirty="0" smtClean="0"/>
              <a:t>Sinking dry inversion-layer air creates lee clearing</a:t>
            </a:r>
          </a:p>
          <a:p>
            <a:pPr marL="285750" indent="-285750">
              <a:buFont typeface="Arial" pitchFamily="34" charset="0"/>
              <a:buChar char="•"/>
            </a:pPr>
            <a:r>
              <a:rPr lang="en-US" sz="2200" dirty="0" smtClean="0"/>
              <a:t>Clear air wraps laterally into forming eddy</a:t>
            </a:r>
          </a:p>
          <a:p>
            <a:pPr marL="285750" indent="-285750">
              <a:buFont typeface="Arial" pitchFamily="34" charset="0"/>
              <a:buChar char="•"/>
            </a:pPr>
            <a:r>
              <a:rPr lang="en-US" sz="2200" dirty="0" smtClean="0"/>
              <a:t>Cloudy air encircles dry air forming cloud-free eye</a:t>
            </a:r>
          </a:p>
          <a:p>
            <a:pPr marL="285750" indent="-285750">
              <a:buFont typeface="Arial" pitchFamily="34" charset="0"/>
              <a:buChar char="•"/>
            </a:pPr>
            <a:r>
              <a:rPr lang="en-US" sz="2200" dirty="0" smtClean="0"/>
              <a:t>Impossible to unambiguously determine formation mechanism.</a:t>
            </a:r>
          </a:p>
        </p:txBody>
      </p:sp>
    </p:spTree>
    <p:extLst>
      <p:ext uri="{BB962C8B-B14F-4D97-AF65-F5344CB8AC3E}">
        <p14:creationId xmlns:p14="http://schemas.microsoft.com/office/powerpoint/2010/main" val="27996106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4463800" cy="6858000"/>
          </a:xfrm>
        </p:spPr>
        <p:txBody>
          <a:bodyPr>
            <a:normAutofit fontScale="85000" lnSpcReduction="10000"/>
          </a:bodyPr>
          <a:lstStyle/>
          <a:p>
            <a:r>
              <a:rPr lang="en-US" dirty="0" smtClean="0"/>
              <a:t>Satellite imagery showed southeasterly flow past east flank of island.</a:t>
            </a:r>
          </a:p>
          <a:p>
            <a:r>
              <a:rPr lang="en-US" dirty="0" smtClean="0"/>
              <a:t>Photo was taken 18:26 UTC (11:26 PDT).</a:t>
            </a:r>
          </a:p>
          <a:p>
            <a:r>
              <a:rPr lang="en-US" dirty="0" smtClean="0"/>
              <a:t>Matches with 18:30 UTC GOES image.</a:t>
            </a:r>
          </a:p>
          <a:p>
            <a:r>
              <a:rPr lang="en-US" dirty="0" smtClean="0"/>
              <a:t>Froude numbers in MABL ~1—</a:t>
            </a:r>
            <a:r>
              <a:rPr lang="en-US" dirty="0" err="1" smtClean="0"/>
              <a:t>transcritical</a:t>
            </a:r>
            <a:r>
              <a:rPr lang="en-US" dirty="0" smtClean="0"/>
              <a:t> conditions.</a:t>
            </a:r>
          </a:p>
          <a:p>
            <a:r>
              <a:rPr lang="en-US" dirty="0" smtClean="0"/>
              <a:t>Froude numbers within inversion estimated at 0.29 to 0.45, consistent with </a:t>
            </a:r>
            <a:r>
              <a:rPr lang="en-US" dirty="0" err="1" smtClean="0"/>
              <a:t>Smolarkiewicz</a:t>
            </a:r>
            <a:r>
              <a:rPr lang="en-US" dirty="0" smtClean="0"/>
              <a:t> and </a:t>
            </a:r>
            <a:r>
              <a:rPr lang="en-US" dirty="0" err="1" smtClean="0"/>
              <a:t>Rotunno’s</a:t>
            </a:r>
            <a:r>
              <a:rPr lang="en-US" dirty="0" smtClean="0"/>
              <a:t> (1989) theoretical results on eddy formation in low Froude number flow.</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1000" y="0"/>
            <a:ext cx="420914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8319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absence of high resolution data or  model simulation it is impossible to determine formation mechanism.</a:t>
            </a:r>
            <a:endParaRPr lang="en-US" dirty="0"/>
          </a:p>
        </p:txBody>
      </p:sp>
      <p:sp>
        <p:nvSpPr>
          <p:cNvPr id="3" name="Content Placeholder 2"/>
          <p:cNvSpPr>
            <a:spLocks noGrp="1"/>
          </p:cNvSpPr>
          <p:nvPr>
            <p:ph idx="1"/>
          </p:nvPr>
        </p:nvSpPr>
        <p:spPr>
          <a:xfrm>
            <a:off x="381000" y="2209800"/>
            <a:ext cx="8229600" cy="4525963"/>
          </a:xfrm>
        </p:spPr>
        <p:txBody>
          <a:bodyPr/>
          <a:lstStyle/>
          <a:p>
            <a:r>
              <a:rPr lang="en-US" dirty="0" smtClean="0"/>
              <a:t>Lateral shear between southeasterly flow past island and “return flow” in wake </a:t>
            </a:r>
            <a:r>
              <a:rPr lang="en-US" dirty="0" err="1" smtClean="0"/>
              <a:t>region</a:t>
            </a:r>
            <a:r>
              <a:rPr lang="en-US" dirty="0" err="1" smtClean="0">
                <a:sym typeface="Wingdings" panose="05000000000000000000" pitchFamily="2" charset="2"/>
              </a:rPr>
              <a:t>cyclonic</a:t>
            </a:r>
            <a:r>
              <a:rPr lang="en-US" dirty="0" smtClean="0">
                <a:sym typeface="Wingdings" panose="05000000000000000000" pitchFamily="2" charset="2"/>
              </a:rPr>
              <a:t> vertical </a:t>
            </a:r>
            <a:r>
              <a:rPr lang="en-US" dirty="0" err="1" smtClean="0">
                <a:sym typeface="Wingdings" panose="05000000000000000000" pitchFamily="2" charset="2"/>
              </a:rPr>
              <a:t>vorticity</a:t>
            </a:r>
            <a:r>
              <a:rPr lang="en-US" dirty="0" smtClean="0">
                <a:sym typeface="Wingdings" panose="05000000000000000000" pitchFamily="2" charset="2"/>
              </a:rPr>
              <a:t> in MABL.</a:t>
            </a:r>
          </a:p>
          <a:p>
            <a:r>
              <a:rPr lang="en-US" dirty="0" smtClean="0">
                <a:sym typeface="Wingdings" panose="05000000000000000000" pitchFamily="2" charset="2"/>
              </a:rPr>
              <a:t>Differential downslope motion in the flow in lee of </a:t>
            </a:r>
            <a:r>
              <a:rPr lang="en-US" dirty="0" err="1" smtClean="0">
                <a:sym typeface="Wingdings" panose="05000000000000000000" pitchFamily="2" charset="2"/>
              </a:rPr>
              <a:t>islandtilting</a:t>
            </a:r>
            <a:r>
              <a:rPr lang="en-US" dirty="0" smtClean="0">
                <a:sym typeface="Wingdings" panose="05000000000000000000" pitchFamily="2" charset="2"/>
              </a:rPr>
              <a:t> of horizontal </a:t>
            </a:r>
            <a:r>
              <a:rPr lang="en-US" dirty="0" err="1" smtClean="0">
                <a:sym typeface="Wingdings" panose="05000000000000000000" pitchFamily="2" charset="2"/>
              </a:rPr>
              <a:t>vorticity</a:t>
            </a:r>
            <a:r>
              <a:rPr lang="en-US" dirty="0" smtClean="0">
                <a:sym typeface="Wingdings" panose="05000000000000000000" pitchFamily="2" charset="2"/>
              </a:rPr>
              <a:t> into vertical similar to </a:t>
            </a:r>
            <a:r>
              <a:rPr lang="en-US" dirty="0" err="1" smtClean="0">
                <a:sym typeface="Wingdings" panose="05000000000000000000" pitchFamily="2" charset="2"/>
              </a:rPr>
              <a:t>Smolarkiewicz</a:t>
            </a:r>
            <a:r>
              <a:rPr lang="en-US" dirty="0" smtClean="0">
                <a:sym typeface="Wingdings" panose="05000000000000000000" pitchFamily="2" charset="2"/>
              </a:rPr>
              <a:t> and </a:t>
            </a:r>
            <a:r>
              <a:rPr lang="en-US" dirty="0" err="1" smtClean="0">
                <a:sym typeface="Wingdings" panose="05000000000000000000" pitchFamily="2" charset="2"/>
              </a:rPr>
              <a:t>Rotunno</a:t>
            </a:r>
            <a:r>
              <a:rPr lang="en-US" dirty="0" smtClean="0">
                <a:sym typeface="Wingdings" panose="05000000000000000000" pitchFamily="2" charset="2"/>
              </a:rPr>
              <a:t> (1989).</a:t>
            </a:r>
          </a:p>
          <a:p>
            <a:endParaRPr lang="en-US" dirty="0"/>
          </a:p>
        </p:txBody>
      </p:sp>
    </p:spTree>
    <p:extLst>
      <p:ext uri="{BB962C8B-B14F-4D97-AF65-F5344CB8AC3E}">
        <p14:creationId xmlns:p14="http://schemas.microsoft.com/office/powerpoint/2010/main" val="29956994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87928"/>
            <a:ext cx="8229600" cy="1143000"/>
          </a:xfrm>
        </p:spPr>
        <p:txBody>
          <a:bodyPr/>
          <a:lstStyle/>
          <a:p>
            <a:r>
              <a:rPr lang="en-US" dirty="0" smtClean="0"/>
              <a:t>Purpose of this talk:</a:t>
            </a:r>
            <a:endParaRPr lang="en-US" dirty="0"/>
          </a:p>
        </p:txBody>
      </p:sp>
      <p:sp>
        <p:nvSpPr>
          <p:cNvPr id="3" name="Content Placeholder 2"/>
          <p:cNvSpPr>
            <a:spLocks noGrp="1"/>
          </p:cNvSpPr>
          <p:nvPr>
            <p:ph idx="1"/>
          </p:nvPr>
        </p:nvSpPr>
        <p:spPr>
          <a:xfrm>
            <a:off x="457200" y="3124200"/>
            <a:ext cx="8229600" cy="3001963"/>
          </a:xfrm>
        </p:spPr>
        <p:txBody>
          <a:bodyPr>
            <a:normAutofit fontScale="92500"/>
          </a:bodyPr>
          <a:lstStyle/>
          <a:p>
            <a:r>
              <a:rPr lang="en-US" dirty="0" smtClean="0"/>
              <a:t>Present these unique aerial photographs.</a:t>
            </a:r>
          </a:p>
          <a:p>
            <a:r>
              <a:rPr lang="en-US" dirty="0" smtClean="0"/>
              <a:t>Describe the meteorological context.</a:t>
            </a:r>
          </a:p>
          <a:p>
            <a:r>
              <a:rPr lang="en-US" dirty="0" smtClean="0"/>
              <a:t>Speculate about formation mechanisms based on theoretical literature of eddies.</a:t>
            </a:r>
          </a:p>
          <a:p>
            <a:r>
              <a:rPr lang="en-US" dirty="0" smtClean="0"/>
              <a:t>Discuss implications and questions for modeling.</a:t>
            </a:r>
          </a:p>
          <a:p>
            <a:endParaRPr lang="en-US" dirty="0"/>
          </a:p>
        </p:txBody>
      </p:sp>
      <p:sp>
        <p:nvSpPr>
          <p:cNvPr id="4" name="Rectangle 3"/>
          <p:cNvSpPr/>
          <p:nvPr/>
        </p:nvSpPr>
        <p:spPr>
          <a:xfrm>
            <a:off x="304800" y="152400"/>
            <a:ext cx="8610600" cy="1938992"/>
          </a:xfrm>
          <a:prstGeom prst="rect">
            <a:avLst/>
          </a:prstGeom>
        </p:spPr>
        <p:txBody>
          <a:bodyPr wrap="square">
            <a:spAutoFit/>
          </a:bodyPr>
          <a:lstStyle/>
          <a:p>
            <a:r>
              <a:rPr lang="en-US" sz="3000" dirty="0"/>
              <a:t>This research will describe two aerial photographs, taken by commercial pilots, of </a:t>
            </a:r>
            <a:r>
              <a:rPr lang="en-US" sz="3000" dirty="0" smtClean="0"/>
              <a:t>atmospheric </a:t>
            </a:r>
            <a:r>
              <a:rPr lang="en-US" sz="3000" dirty="0"/>
              <a:t>eddies in marine stratocumulus clouds, one near Santa Cruz Island, and one near Grover Beach, CA.</a:t>
            </a:r>
          </a:p>
        </p:txBody>
      </p:sp>
    </p:spTree>
    <p:extLst>
      <p:ext uri="{BB962C8B-B14F-4D97-AF65-F5344CB8AC3E}">
        <p14:creationId xmlns:p14="http://schemas.microsoft.com/office/powerpoint/2010/main" val="37062661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dirty="0" smtClean="0"/>
              <a:t>Description and analysis of Grover Beach eddy—Sept. 12, 2006</a:t>
            </a:r>
            <a:endParaRPr lang="en-US" dirty="0"/>
          </a:p>
        </p:txBody>
      </p:sp>
      <p:pic>
        <p:nvPicPr>
          <p:cNvPr id="4" name="Picture 11" descr="eddy_grover_beach_highcontra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6581" y="1223964"/>
            <a:ext cx="8416419" cy="561094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902855" y="572761"/>
            <a:ext cx="7620000" cy="369332"/>
          </a:xfrm>
          <a:prstGeom prst="rect">
            <a:avLst/>
          </a:prstGeom>
        </p:spPr>
        <p:txBody>
          <a:bodyPr wrap="square">
            <a:spAutoFit/>
          </a:bodyPr>
          <a:lstStyle/>
          <a:p>
            <a:endParaRPr lang="en-US" dirty="0"/>
          </a:p>
        </p:txBody>
      </p:sp>
      <p:sp>
        <p:nvSpPr>
          <p:cNvPr id="6" name="Rectangle 5"/>
          <p:cNvSpPr/>
          <p:nvPr/>
        </p:nvSpPr>
        <p:spPr>
          <a:xfrm>
            <a:off x="381000" y="1600200"/>
            <a:ext cx="8382000" cy="369332"/>
          </a:xfrm>
          <a:prstGeom prst="rect">
            <a:avLst/>
          </a:prstGeom>
        </p:spPr>
        <p:txBody>
          <a:bodyPr wrap="square">
            <a:spAutoFit/>
          </a:bodyPr>
          <a:lstStyle/>
          <a:p>
            <a:r>
              <a:rPr lang="en-US" b="1" dirty="0" smtClean="0"/>
              <a:t>Photo by “KB” courtesy former ERAU flight instructor and student, Capt. Peter Weiss</a:t>
            </a:r>
            <a:endParaRPr lang="en-US" b="1" dirty="0"/>
          </a:p>
        </p:txBody>
      </p:sp>
    </p:spTree>
    <p:extLst>
      <p:ext uri="{BB962C8B-B14F-4D97-AF65-F5344CB8AC3E}">
        <p14:creationId xmlns:p14="http://schemas.microsoft.com/office/powerpoint/2010/main" val="1328237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San Diego </a:t>
            </a:r>
            <a:r>
              <a:rPr lang="en-US" dirty="0"/>
              <a:t>s</a:t>
            </a:r>
            <a:r>
              <a:rPr lang="en-US" dirty="0" smtClean="0"/>
              <a:t>ounding—very strong subsidence inversion.</a:t>
            </a:r>
            <a:endParaRPr lang="en-US" dirty="0"/>
          </a:p>
        </p:txBody>
      </p:sp>
      <p:pic>
        <p:nvPicPr>
          <p:cNvPr id="4" name="Picture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1" y="1600200"/>
            <a:ext cx="6505772" cy="520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5824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rmAutofit fontScale="90000"/>
          </a:bodyPr>
          <a:lstStyle/>
          <a:p>
            <a:r>
              <a:rPr lang="en-US" dirty="0" smtClean="0"/>
              <a:t>Froude number estimates for Grover Beach eddy averaged from Oakland and San Diego soundings (Vandenberg not available).</a:t>
            </a:r>
            <a:endParaRPr lang="en-US" dirty="0"/>
          </a:p>
        </p:txBody>
      </p:sp>
      <p:sp>
        <p:nvSpPr>
          <p:cNvPr id="3" name="Content Placeholder 2"/>
          <p:cNvSpPr>
            <a:spLocks noGrp="1"/>
          </p:cNvSpPr>
          <p:nvPr>
            <p:ph idx="1"/>
          </p:nvPr>
        </p:nvSpPr>
        <p:spPr>
          <a:xfrm>
            <a:off x="457200" y="3048000"/>
            <a:ext cx="8229600" cy="3078163"/>
          </a:xfrm>
        </p:spPr>
        <p:txBody>
          <a:bodyPr/>
          <a:lstStyle/>
          <a:p>
            <a:r>
              <a:rPr lang="en-US" dirty="0">
                <a:latin typeface="Arial" pitchFamily="34" charset="0"/>
                <a:cs typeface="Arial" pitchFamily="34" charset="0"/>
              </a:rPr>
              <a:t>Froude numbers within inversion estimated at 0.29 to 0.45, consistent with </a:t>
            </a:r>
            <a:r>
              <a:rPr lang="en-US" dirty="0" err="1">
                <a:latin typeface="Arial" pitchFamily="34" charset="0"/>
                <a:cs typeface="Arial" pitchFamily="34" charset="0"/>
              </a:rPr>
              <a:t>Smolarkiewicz</a:t>
            </a:r>
            <a:r>
              <a:rPr lang="en-US" dirty="0">
                <a:latin typeface="Arial" pitchFamily="34" charset="0"/>
                <a:cs typeface="Arial" pitchFamily="34" charset="0"/>
              </a:rPr>
              <a:t> and </a:t>
            </a:r>
            <a:r>
              <a:rPr lang="en-US" dirty="0" err="1">
                <a:latin typeface="Arial" pitchFamily="34" charset="0"/>
                <a:cs typeface="Arial" pitchFamily="34" charset="0"/>
              </a:rPr>
              <a:t>Rotunno’s</a:t>
            </a:r>
            <a:r>
              <a:rPr lang="en-US" dirty="0">
                <a:latin typeface="Arial" pitchFamily="34" charset="0"/>
                <a:cs typeface="Arial" pitchFamily="34" charset="0"/>
              </a:rPr>
              <a:t> (1989) </a:t>
            </a:r>
            <a:r>
              <a:rPr lang="en-US" dirty="0" smtClean="0">
                <a:latin typeface="Arial" pitchFamily="34" charset="0"/>
                <a:cs typeface="Arial" pitchFamily="34" charset="0"/>
              </a:rPr>
              <a:t>and others’ theoretical </a:t>
            </a:r>
            <a:r>
              <a:rPr lang="en-US" dirty="0">
                <a:latin typeface="Arial" pitchFamily="34" charset="0"/>
                <a:cs typeface="Arial" pitchFamily="34" charset="0"/>
              </a:rPr>
              <a:t>results on eddy formation in low Froude number flow.</a:t>
            </a:r>
          </a:p>
          <a:p>
            <a:endParaRPr lang="en-US" dirty="0"/>
          </a:p>
        </p:txBody>
      </p:sp>
    </p:spTree>
    <p:extLst>
      <p:ext uri="{BB962C8B-B14F-4D97-AF65-F5344CB8AC3E}">
        <p14:creationId xmlns:p14="http://schemas.microsoft.com/office/powerpoint/2010/main" val="6653941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Autofit/>
          </a:bodyPr>
          <a:lstStyle/>
          <a:p>
            <a:r>
              <a:rPr lang="en-US" sz="3600" dirty="0" smtClean="0"/>
              <a:t>Inversion-penetrating terrain that produced the eddy with special observation locations plotted.</a:t>
            </a:r>
            <a:endParaRPr lang="en-US" sz="3600" dirty="0"/>
          </a:p>
        </p:txBody>
      </p:sp>
      <p:pic>
        <p:nvPicPr>
          <p:cNvPr id="4" name="Picture 282" descr="figure_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9204" y="1981201"/>
            <a:ext cx="6094796" cy="419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5181600" y="3352800"/>
            <a:ext cx="893619" cy="9018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7" name="TextBox 6"/>
          <p:cNvSpPr txBox="1"/>
          <p:nvPr/>
        </p:nvSpPr>
        <p:spPr>
          <a:xfrm>
            <a:off x="0" y="1371600"/>
            <a:ext cx="3048000" cy="5632311"/>
          </a:xfrm>
          <a:prstGeom prst="rect">
            <a:avLst/>
          </a:prstGeom>
          <a:noFill/>
        </p:spPr>
        <p:txBody>
          <a:bodyPr wrap="square" rtlCol="0">
            <a:spAutoFit/>
          </a:bodyPr>
          <a:lstStyle/>
          <a:p>
            <a:pPr marL="457200" indent="-457200">
              <a:buAutoNum type="arabicPeriod"/>
            </a:pPr>
            <a:r>
              <a:rPr lang="en-US" sz="2400" dirty="0" smtClean="0"/>
              <a:t>Pt. </a:t>
            </a:r>
            <a:r>
              <a:rPr lang="en-US" sz="2400" dirty="0" err="1" smtClean="0"/>
              <a:t>Buchon</a:t>
            </a:r>
            <a:r>
              <a:rPr lang="en-US" sz="2400" dirty="0" smtClean="0"/>
              <a:t>—PG&amp;E</a:t>
            </a:r>
          </a:p>
          <a:p>
            <a:pPr marL="457200" indent="-457200">
              <a:buAutoNum type="arabicPeriod"/>
            </a:pPr>
            <a:r>
              <a:rPr lang="en-US" sz="2400" dirty="0" smtClean="0"/>
              <a:t>76 m met. Tower—PG&amp;E Diablo Canyon Nuclear Power Plant</a:t>
            </a:r>
          </a:p>
          <a:p>
            <a:pPr marL="457200" indent="-457200">
              <a:buAutoNum type="arabicPeriod"/>
            </a:pPr>
            <a:r>
              <a:rPr lang="en-US" sz="2400" dirty="0" smtClean="0"/>
              <a:t>Davis Peak (550m)—PG&amp;E</a:t>
            </a:r>
          </a:p>
          <a:p>
            <a:pPr marL="457200" indent="-457200">
              <a:buAutoNum type="arabicPeriod"/>
            </a:pPr>
            <a:r>
              <a:rPr lang="en-US" sz="2400" dirty="0" smtClean="0"/>
              <a:t>Center for Marine Sciences Pier—Cal Poly</a:t>
            </a:r>
          </a:p>
          <a:p>
            <a:pPr marL="457200" indent="-457200">
              <a:buAutoNum type="arabicPeriod"/>
            </a:pPr>
            <a:r>
              <a:rPr lang="en-US" sz="2400" dirty="0" smtClean="0"/>
              <a:t>Grover Beach station—San Luis Obispo County Air Pollution Control District</a:t>
            </a:r>
            <a:endParaRPr lang="en-US" sz="2400" dirty="0"/>
          </a:p>
        </p:txBody>
      </p:sp>
      <p:sp>
        <p:nvSpPr>
          <p:cNvPr id="8" name="Oval 7"/>
          <p:cNvSpPr/>
          <p:nvPr/>
        </p:nvSpPr>
        <p:spPr>
          <a:xfrm>
            <a:off x="4204855" y="3803713"/>
            <a:ext cx="893619" cy="9018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9" name="Rectangle 8"/>
          <p:cNvSpPr/>
          <p:nvPr/>
        </p:nvSpPr>
        <p:spPr>
          <a:xfrm>
            <a:off x="0" y="3276600"/>
            <a:ext cx="2895600"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1828800"/>
            <a:ext cx="2819400" cy="1371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5181600"/>
            <a:ext cx="939725"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630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0"/>
            <a:ext cx="8565362" cy="6858000"/>
          </a:xfrm>
        </p:spPr>
      </p:pic>
      <p:cxnSp>
        <p:nvCxnSpPr>
          <p:cNvPr id="6" name="Straight Arrow Connector 5"/>
          <p:cNvCxnSpPr/>
          <p:nvPr/>
        </p:nvCxnSpPr>
        <p:spPr>
          <a:xfrm>
            <a:off x="3581400" y="2438400"/>
            <a:ext cx="914400" cy="4572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71600" y="1752600"/>
            <a:ext cx="4495800" cy="646331"/>
          </a:xfrm>
          <a:prstGeom prst="rect">
            <a:avLst/>
          </a:prstGeom>
          <a:noFill/>
        </p:spPr>
        <p:txBody>
          <a:bodyPr wrap="square" rtlCol="0">
            <a:spAutoFit/>
          </a:bodyPr>
          <a:lstStyle/>
          <a:p>
            <a:r>
              <a:rPr lang="en-US" b="1" dirty="0" smtClean="0"/>
              <a:t>76 m METEOROLOGICAL TOWER</a:t>
            </a:r>
          </a:p>
          <a:p>
            <a:r>
              <a:rPr lang="en-US" b="1" dirty="0" smtClean="0"/>
              <a:t>DIABLO CANYON NUCLEAR POWER PLANT</a:t>
            </a:r>
            <a:endParaRPr lang="en-US" b="1" dirty="0"/>
          </a:p>
        </p:txBody>
      </p:sp>
    </p:spTree>
    <p:extLst>
      <p:ext uri="{BB962C8B-B14F-4D97-AF65-F5344CB8AC3E}">
        <p14:creationId xmlns:p14="http://schemas.microsoft.com/office/powerpoint/2010/main" val="27764372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normAutofit fontScale="90000"/>
          </a:bodyPr>
          <a:lstStyle/>
          <a:p>
            <a:r>
              <a:rPr lang="en-US" dirty="0" smtClean="0"/>
              <a:t>Satellite animation—Grover Beach eddy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94" y="906340"/>
            <a:ext cx="9064015" cy="5913560"/>
          </a:xfrm>
        </p:spPr>
      </p:pic>
      <p:sp>
        <p:nvSpPr>
          <p:cNvPr id="5" name="TextBox 4"/>
          <p:cNvSpPr txBox="1"/>
          <p:nvPr/>
        </p:nvSpPr>
        <p:spPr>
          <a:xfrm>
            <a:off x="609600" y="533400"/>
            <a:ext cx="7924800" cy="369332"/>
          </a:xfrm>
          <a:prstGeom prst="rect">
            <a:avLst/>
          </a:prstGeom>
          <a:noFill/>
        </p:spPr>
        <p:txBody>
          <a:bodyPr wrap="square" rtlCol="0">
            <a:spAutoFit/>
          </a:bodyPr>
          <a:lstStyle/>
          <a:p>
            <a:pPr algn="ctr"/>
            <a:r>
              <a:rPr lang="en-US" dirty="0" smtClean="0"/>
              <a:t>Note: Temperatures are in degrees F</a:t>
            </a:r>
            <a:endParaRPr lang="en-US" dirty="0"/>
          </a:p>
        </p:txBody>
      </p:sp>
      <p:sp>
        <p:nvSpPr>
          <p:cNvPr id="3" name="Action Button: Forward or Next 2">
            <a:hlinkClick r:id="rId3" action="ppaction://hlinksldjump" highlightClick="1"/>
          </p:cNvPr>
          <p:cNvSpPr/>
          <p:nvPr/>
        </p:nvSpPr>
        <p:spPr>
          <a:xfrm>
            <a:off x="76200" y="6248400"/>
            <a:ext cx="609600" cy="585216"/>
          </a:xfrm>
          <a:prstGeom prst="actionButtonForwardNex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4933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46181"/>
            <a:ext cx="4839742" cy="698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0" y="117693"/>
            <a:ext cx="4343400" cy="6247864"/>
          </a:xfrm>
          <a:prstGeom prst="rect">
            <a:avLst/>
          </a:prstGeom>
          <a:noFill/>
        </p:spPr>
        <p:txBody>
          <a:bodyPr wrap="square" rtlCol="0">
            <a:spAutoFit/>
          </a:bodyPr>
          <a:lstStyle/>
          <a:p>
            <a:pPr marL="285750" indent="-285750">
              <a:buFont typeface="Arial" pitchFamily="34" charset="0"/>
              <a:buChar char="•"/>
            </a:pPr>
            <a:r>
              <a:rPr lang="en-US" sz="2000" dirty="0" smtClean="0"/>
              <a:t>Steady, warm northeasterly inversion layer winds at Davis Peak, characteristic of Santa Ana-type winds above </a:t>
            </a:r>
            <a:r>
              <a:rPr lang="en-US" sz="2000" dirty="0"/>
              <a:t>shallow Marine Atmospheric Boundary Layer (MABL</a:t>
            </a:r>
            <a:r>
              <a:rPr lang="en-US" sz="2000" dirty="0" smtClean="0"/>
              <a:t>).</a:t>
            </a:r>
          </a:p>
          <a:p>
            <a:r>
              <a:rPr lang="en-US" sz="2000" dirty="0" smtClean="0"/>
              <a:t> </a:t>
            </a:r>
          </a:p>
          <a:p>
            <a:pPr marL="285750" indent="-285750">
              <a:buFont typeface="Arial" pitchFamily="34" charset="0"/>
              <a:buChar char="•"/>
            </a:pPr>
            <a:r>
              <a:rPr lang="en-US" sz="2000" dirty="0" smtClean="0"/>
              <a:t>Wind reversals or influence as eddy passes three stations.</a:t>
            </a:r>
          </a:p>
          <a:p>
            <a:pPr marL="285750" indent="-285750">
              <a:buFont typeface="Arial" pitchFamily="34" charset="0"/>
              <a:buChar char="•"/>
            </a:pPr>
            <a:endParaRPr lang="en-US" sz="2000" dirty="0" smtClean="0"/>
          </a:p>
          <a:p>
            <a:pPr marL="285750" indent="-285750">
              <a:buFont typeface="Arial" pitchFamily="34" charset="0"/>
              <a:buChar char="•"/>
            </a:pPr>
            <a:r>
              <a:rPr lang="en-US" sz="2000" dirty="0" smtClean="0"/>
              <a:t>Answers question posed by Young and </a:t>
            </a:r>
            <a:r>
              <a:rPr lang="en-US" sz="2000" dirty="0" err="1" smtClean="0"/>
              <a:t>Zawislak</a:t>
            </a:r>
            <a:r>
              <a:rPr lang="en-US" sz="2000" dirty="0"/>
              <a:t> </a:t>
            </a:r>
            <a:r>
              <a:rPr lang="en-US" sz="2000" dirty="0" smtClean="0"/>
              <a:t>(2006) as to whether the vortex is just an inversion layer feature or extends down to the surface.</a:t>
            </a:r>
          </a:p>
          <a:p>
            <a:pPr marL="285750" indent="-285750">
              <a:buFont typeface="Arial" pitchFamily="34" charset="0"/>
              <a:buChar char="•"/>
            </a:pPr>
            <a:endParaRPr lang="en-US" sz="2000" dirty="0" smtClean="0"/>
          </a:p>
          <a:p>
            <a:pPr marL="285750" indent="-285750">
              <a:buFont typeface="Arial" pitchFamily="34" charset="0"/>
              <a:buChar char="•"/>
            </a:pPr>
            <a:r>
              <a:rPr lang="en-US" sz="2000" dirty="0"/>
              <a:t>E</a:t>
            </a:r>
            <a:r>
              <a:rPr lang="en-US" sz="2000" dirty="0" smtClean="0"/>
              <a:t>ddy is present at the top of the MABL at the inversion as seen in the clouds, and also extends down to the surface as reflected in wind measurements.</a:t>
            </a:r>
            <a:endParaRPr lang="en-US" sz="2000" dirty="0"/>
          </a:p>
        </p:txBody>
      </p:sp>
    </p:spTree>
    <p:extLst>
      <p:ext uri="{BB962C8B-B14F-4D97-AF65-F5344CB8AC3E}">
        <p14:creationId xmlns:p14="http://schemas.microsoft.com/office/powerpoint/2010/main" val="41646778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0"/>
            <a:ext cx="40620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3657600"/>
            <a:ext cx="5029200" cy="1569660"/>
          </a:xfrm>
          <a:prstGeom prst="rect">
            <a:avLst/>
          </a:prstGeom>
          <a:noFill/>
        </p:spPr>
        <p:txBody>
          <a:bodyPr wrap="square" rtlCol="0">
            <a:spAutoFit/>
          </a:bodyPr>
          <a:lstStyle/>
          <a:p>
            <a:pPr marL="342900" indent="-342900">
              <a:buFont typeface="Arial" pitchFamily="34" charset="0"/>
              <a:buChar char="•"/>
            </a:pPr>
            <a:r>
              <a:rPr lang="en-US" sz="2400" dirty="0" smtClean="0"/>
              <a:t>1830 UTC GOES image is best match with eddy photograph—just prior to causing nearly 180</a:t>
            </a:r>
            <a:r>
              <a:rPr lang="en-US" sz="2400" baseline="30000" dirty="0" smtClean="0"/>
              <a:t>o</a:t>
            </a:r>
            <a:r>
              <a:rPr lang="en-US" sz="2400" dirty="0" smtClean="0"/>
              <a:t> wind reversal at Grover Beach station.</a:t>
            </a:r>
            <a:endParaRPr lang="en-US" sz="2400" dirty="0"/>
          </a:p>
        </p:txBody>
      </p:sp>
    </p:spTree>
    <p:extLst>
      <p:ext uri="{BB962C8B-B14F-4D97-AF65-F5344CB8AC3E}">
        <p14:creationId xmlns:p14="http://schemas.microsoft.com/office/powerpoint/2010/main" val="25082873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Autofit/>
          </a:bodyPr>
          <a:lstStyle/>
          <a:p>
            <a:r>
              <a:rPr lang="en-US" sz="2800" b="1" dirty="0" err="1" smtClean="0"/>
              <a:t>Meteogram</a:t>
            </a:r>
            <a:r>
              <a:rPr lang="en-US" sz="2800" b="1" dirty="0"/>
              <a:t> </a:t>
            </a:r>
            <a:r>
              <a:rPr lang="en-US" sz="2800" b="1" dirty="0" smtClean="0"/>
              <a:t>from PG&amp;E’s </a:t>
            </a:r>
            <a:r>
              <a:rPr lang="en-US" sz="2800" b="1" dirty="0"/>
              <a:t>76 m meteorological tower </a:t>
            </a:r>
            <a:r>
              <a:rPr lang="en-US" sz="2800" b="1" dirty="0" smtClean="0"/>
              <a:t>during eddy passage.</a:t>
            </a:r>
            <a:endParaRPr lang="en-US" sz="2800" b="1"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70391" y="1048473"/>
            <a:ext cx="4963218" cy="2924583"/>
          </a:xfrm>
          <a:prstGeom prst="rect">
            <a:avLst/>
          </a:prstGeom>
          <a:noFill/>
          <a:ln>
            <a:noFill/>
          </a:ln>
        </p:spPr>
      </p:pic>
      <p:sp>
        <p:nvSpPr>
          <p:cNvPr id="5" name="Rectangle 4"/>
          <p:cNvSpPr/>
          <p:nvPr/>
        </p:nvSpPr>
        <p:spPr>
          <a:xfrm>
            <a:off x="13855" y="1010245"/>
            <a:ext cx="4267200" cy="4555093"/>
          </a:xfrm>
          <a:prstGeom prst="rect">
            <a:avLst/>
          </a:prstGeom>
        </p:spPr>
        <p:txBody>
          <a:bodyPr wrap="square">
            <a:spAutoFit/>
          </a:bodyPr>
          <a:lstStyle/>
          <a:p>
            <a:pPr marL="457200" lvl="0" indent="-457200">
              <a:buFont typeface="Arial" pitchFamily="34" charset="0"/>
              <a:buChar char="•"/>
            </a:pPr>
            <a:r>
              <a:rPr lang="en-US" sz="1600" dirty="0">
                <a:solidFill>
                  <a:prstClr val="black"/>
                </a:solidFill>
                <a:latin typeface="Arial" pitchFamily="34" charset="0"/>
                <a:cs typeface="Arial" pitchFamily="34" charset="0"/>
              </a:rPr>
              <a:t>Dotted curve is temperature (</a:t>
            </a:r>
            <a:r>
              <a:rPr lang="en-US" sz="1600" baseline="30000" dirty="0" err="1">
                <a:solidFill>
                  <a:prstClr val="black"/>
                </a:solidFill>
                <a:latin typeface="Arial" pitchFamily="34" charset="0"/>
                <a:cs typeface="Arial" pitchFamily="34" charset="0"/>
              </a:rPr>
              <a:t>o</a:t>
            </a:r>
            <a:r>
              <a:rPr lang="en-US" sz="1600" dirty="0" err="1">
                <a:solidFill>
                  <a:prstClr val="black"/>
                </a:solidFill>
                <a:latin typeface="Arial" pitchFamily="34" charset="0"/>
                <a:cs typeface="Arial" pitchFamily="34" charset="0"/>
              </a:rPr>
              <a:t>C</a:t>
            </a:r>
            <a:r>
              <a:rPr lang="en-US" sz="1600" dirty="0">
                <a:solidFill>
                  <a:prstClr val="black"/>
                </a:solidFill>
                <a:latin typeface="Arial" pitchFamily="34" charset="0"/>
                <a:cs typeface="Arial" pitchFamily="34" charset="0"/>
              </a:rPr>
              <a:t>) from 76 m, dashed curve is from 46 m, and the solid curve is from 10 m above ground level (AGL).</a:t>
            </a:r>
          </a:p>
          <a:p>
            <a:pPr marL="457200" lvl="0" indent="-457200">
              <a:buFont typeface="Arial" pitchFamily="34" charset="0"/>
              <a:buChar char="•"/>
            </a:pPr>
            <a:endParaRPr lang="en-US" sz="1600" dirty="0">
              <a:solidFill>
                <a:prstClr val="black"/>
              </a:solidFill>
              <a:latin typeface="Arial" pitchFamily="34" charset="0"/>
              <a:cs typeface="Arial" pitchFamily="34" charset="0"/>
            </a:endParaRPr>
          </a:p>
          <a:p>
            <a:pPr marL="457200" lvl="0" indent="-457200">
              <a:buFont typeface="Arial" pitchFamily="34" charset="0"/>
              <a:buChar char="•"/>
            </a:pPr>
            <a:r>
              <a:rPr lang="en-US" sz="1600" dirty="0">
                <a:solidFill>
                  <a:prstClr val="black"/>
                </a:solidFill>
                <a:latin typeface="Arial" pitchFamily="34" charset="0"/>
                <a:cs typeface="Arial" pitchFamily="34" charset="0"/>
              </a:rPr>
              <a:t>Top row of winds is from 76 m and the bottom row is from 10 m AGL. Half barbs indicate approximately 2.5 ms</a:t>
            </a:r>
            <a:r>
              <a:rPr lang="en-US" sz="1600" baseline="30000" dirty="0">
                <a:solidFill>
                  <a:prstClr val="black"/>
                </a:solidFill>
                <a:latin typeface="Arial" pitchFamily="34" charset="0"/>
                <a:cs typeface="Arial" pitchFamily="34" charset="0"/>
              </a:rPr>
              <a:t>-1</a:t>
            </a:r>
            <a:r>
              <a:rPr lang="en-US" sz="1600" dirty="0">
                <a:solidFill>
                  <a:prstClr val="black"/>
                </a:solidFill>
                <a:latin typeface="Arial" pitchFamily="34" charset="0"/>
                <a:cs typeface="Arial" pitchFamily="34" charset="0"/>
              </a:rPr>
              <a:t> and whole barbs approximately 5 ms</a:t>
            </a:r>
            <a:r>
              <a:rPr lang="en-US" sz="1600" baseline="30000" dirty="0">
                <a:solidFill>
                  <a:prstClr val="black"/>
                </a:solidFill>
                <a:latin typeface="Arial" pitchFamily="34" charset="0"/>
                <a:cs typeface="Arial" pitchFamily="34" charset="0"/>
              </a:rPr>
              <a:t>-1</a:t>
            </a:r>
            <a:r>
              <a:rPr lang="en-US" sz="1600" dirty="0">
                <a:solidFill>
                  <a:prstClr val="black"/>
                </a:solidFill>
                <a:latin typeface="Arial" pitchFamily="34" charset="0"/>
                <a:cs typeface="Arial" pitchFamily="34" charset="0"/>
              </a:rPr>
              <a:t>.  Time is in UTC.</a:t>
            </a:r>
          </a:p>
          <a:p>
            <a:pPr marL="457200" lvl="0" indent="-457200">
              <a:buFont typeface="Arial" pitchFamily="34" charset="0"/>
              <a:buChar char="•"/>
            </a:pPr>
            <a:endParaRPr lang="en-US" sz="1600" b="1" dirty="0">
              <a:solidFill>
                <a:prstClr val="black"/>
              </a:solidFill>
              <a:latin typeface="Arial" pitchFamily="34" charset="0"/>
              <a:cs typeface="Arial" pitchFamily="34" charset="0"/>
            </a:endParaRPr>
          </a:p>
          <a:p>
            <a:pPr marL="457200" lvl="0" indent="-457200">
              <a:buFont typeface="Arial" pitchFamily="34" charset="0"/>
              <a:buChar char="•"/>
            </a:pPr>
            <a:r>
              <a:rPr lang="en-US" sz="1600" dirty="0">
                <a:solidFill>
                  <a:prstClr val="black"/>
                </a:solidFill>
                <a:latin typeface="Arial" pitchFamily="34" charset="0"/>
                <a:cs typeface="Arial" pitchFamily="34" charset="0"/>
              </a:rPr>
              <a:t>Temperatures show that </a:t>
            </a:r>
            <a:r>
              <a:rPr lang="en-US" sz="1600" dirty="0" smtClean="0">
                <a:solidFill>
                  <a:prstClr val="black"/>
                </a:solidFill>
                <a:latin typeface="Arial" pitchFamily="34" charset="0"/>
                <a:cs typeface="Arial" pitchFamily="34" charset="0"/>
              </a:rPr>
              <a:t>there is a temperature increase on the back side of the eddy during its formation </a:t>
            </a:r>
            <a:r>
              <a:rPr lang="en-US" sz="1600" dirty="0">
                <a:solidFill>
                  <a:prstClr val="black"/>
                </a:solidFill>
                <a:latin typeface="Arial" pitchFamily="34" charset="0"/>
                <a:cs typeface="Arial" pitchFamily="34" charset="0"/>
              </a:rPr>
              <a:t>with the inversion descending to the surface, </a:t>
            </a:r>
            <a:r>
              <a:rPr lang="en-US" sz="1600" dirty="0" smtClean="0">
                <a:solidFill>
                  <a:prstClr val="black"/>
                </a:solidFill>
                <a:latin typeface="Arial" pitchFamily="34" charset="0"/>
                <a:cs typeface="Arial" pitchFamily="34" charset="0"/>
              </a:rPr>
              <a:t>suggesting </a:t>
            </a:r>
            <a:r>
              <a:rPr lang="en-US" sz="1600" dirty="0">
                <a:solidFill>
                  <a:prstClr val="black"/>
                </a:solidFill>
                <a:latin typeface="Arial" pitchFamily="34" charset="0"/>
                <a:cs typeface="Arial" pitchFamily="34" charset="0"/>
              </a:rPr>
              <a:t>warm core eddy formation</a:t>
            </a:r>
            <a:r>
              <a:rPr lang="en-US" sz="1600" dirty="0" smtClean="0">
                <a:solidFill>
                  <a:prstClr val="black"/>
                </a:solidFill>
                <a:latin typeface="Arial" pitchFamily="34" charset="0"/>
                <a:cs typeface="Arial" pitchFamily="34" charset="0"/>
              </a:rPr>
              <a:t>.</a:t>
            </a:r>
          </a:p>
          <a:p>
            <a:pPr marL="457200" lvl="0" indent="-457200">
              <a:buFont typeface="Arial" pitchFamily="34" charset="0"/>
              <a:buChar char="•"/>
            </a:pPr>
            <a:endParaRPr lang="en-US" sz="1600" dirty="0" smtClean="0">
              <a:solidFill>
                <a:prstClr val="black"/>
              </a:solidFill>
              <a:latin typeface="Arial" pitchFamily="34" charset="0"/>
              <a:cs typeface="Arial" pitchFamily="34" charset="0"/>
            </a:endParaRPr>
          </a:p>
          <a:p>
            <a:pPr marL="457200" lvl="0" indent="-457200">
              <a:buFont typeface="Arial" pitchFamily="34" charset="0"/>
              <a:buChar char="•"/>
            </a:pPr>
            <a:endParaRPr lang="en-US" dirty="0">
              <a:solidFill>
                <a:prstClr val="black"/>
              </a:solidFill>
              <a:latin typeface="Arial" pitchFamily="34" charset="0"/>
              <a:cs typeface="Arial" pitchFamily="34" charset="0"/>
            </a:endParaRPr>
          </a:p>
        </p:txBody>
      </p:sp>
      <p:sp>
        <p:nvSpPr>
          <p:cNvPr id="6" name="Rectangle 5"/>
          <p:cNvSpPr/>
          <p:nvPr/>
        </p:nvSpPr>
        <p:spPr>
          <a:xfrm>
            <a:off x="4893059" y="4549676"/>
            <a:ext cx="4210638" cy="2031325"/>
          </a:xfrm>
          <a:prstGeom prst="rect">
            <a:avLst/>
          </a:prstGeom>
        </p:spPr>
        <p:txBody>
          <a:bodyPr wrap="square">
            <a:spAutoFit/>
          </a:bodyPr>
          <a:lstStyle/>
          <a:p>
            <a:pPr lvl="0">
              <a:defRPr/>
            </a:pPr>
            <a:r>
              <a:rPr lang="en-US" kern="0" dirty="0">
                <a:solidFill>
                  <a:srgbClr val="000000"/>
                </a:solidFill>
                <a:latin typeface="Arial" charset="0"/>
                <a:cs typeface="Arial" charset="0"/>
              </a:rPr>
              <a:t>During the eddy passage:</a:t>
            </a:r>
          </a:p>
          <a:p>
            <a:pPr marL="457200" lvl="0" indent="-457200">
              <a:buFont typeface="Arial" pitchFamily="34" charset="0"/>
              <a:buChar char="•"/>
              <a:defRPr/>
            </a:pPr>
            <a:r>
              <a:rPr lang="en-US" kern="0" dirty="0">
                <a:solidFill>
                  <a:srgbClr val="000000"/>
                </a:solidFill>
                <a:latin typeface="Arial" charset="0"/>
                <a:cs typeface="Arial" charset="0"/>
              </a:rPr>
              <a:t>Temperature trends at 76 m lead those at 10 m by about 45 minutes.</a:t>
            </a:r>
          </a:p>
          <a:p>
            <a:pPr marL="457200" lvl="0" indent="-457200">
              <a:buFont typeface="Arial" pitchFamily="34" charset="0"/>
              <a:buChar char="•"/>
              <a:defRPr/>
            </a:pPr>
            <a:r>
              <a:rPr lang="en-US" kern="0" dirty="0">
                <a:solidFill>
                  <a:srgbClr val="000000"/>
                </a:solidFill>
                <a:latin typeface="Arial" charset="0"/>
                <a:cs typeface="Arial" charset="0"/>
              </a:rPr>
              <a:t>Cyclonic wind shift at 76 m leads that at 10 m by 15 minutes.</a:t>
            </a:r>
          </a:p>
          <a:p>
            <a:pPr marL="457200" lvl="0" indent="-457200">
              <a:buFont typeface="Arial" pitchFamily="34" charset="0"/>
              <a:buChar char="•"/>
              <a:defRPr/>
            </a:pPr>
            <a:r>
              <a:rPr lang="en-US" kern="0" dirty="0">
                <a:solidFill>
                  <a:srgbClr val="000000"/>
                </a:solidFill>
                <a:latin typeface="Arial" charset="0"/>
                <a:cs typeface="Arial" charset="0"/>
              </a:rPr>
              <a:t>Thus, time series suggests that the eddy is leaning forward with height. </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0447" y="1311564"/>
            <a:ext cx="429355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ction Button: Forward or Next 2">
            <a:hlinkClick r:id="rId4" action="ppaction://hlinksldjump" highlightClick="1"/>
          </p:cNvPr>
          <p:cNvSpPr/>
          <p:nvPr/>
        </p:nvSpPr>
        <p:spPr>
          <a:xfrm>
            <a:off x="0" y="6172200"/>
            <a:ext cx="685800" cy="685800"/>
          </a:xfrm>
          <a:prstGeom prst="actionButtonForwardNex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1352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absence of high resolution data or  model simulation it is impossible to determine formation mechanism.</a:t>
            </a:r>
            <a:endParaRPr lang="en-US" dirty="0"/>
          </a:p>
        </p:txBody>
      </p:sp>
      <p:sp>
        <p:nvSpPr>
          <p:cNvPr id="3" name="Content Placeholder 2"/>
          <p:cNvSpPr>
            <a:spLocks noGrp="1"/>
          </p:cNvSpPr>
          <p:nvPr>
            <p:ph idx="1"/>
          </p:nvPr>
        </p:nvSpPr>
        <p:spPr>
          <a:xfrm>
            <a:off x="457200" y="1905000"/>
            <a:ext cx="8229600" cy="4525963"/>
          </a:xfrm>
        </p:spPr>
        <p:txBody>
          <a:bodyPr>
            <a:normAutofit fontScale="92500" lnSpcReduction="20000"/>
          </a:bodyPr>
          <a:lstStyle/>
          <a:p>
            <a:r>
              <a:rPr lang="en-US" dirty="0" smtClean="0"/>
              <a:t>Lateral shear between southeasterly flow past headland and “return flow” in wake </a:t>
            </a:r>
            <a:r>
              <a:rPr lang="en-US" dirty="0" err="1" smtClean="0"/>
              <a:t>region</a:t>
            </a:r>
            <a:r>
              <a:rPr lang="en-US" dirty="0" err="1" smtClean="0">
                <a:sym typeface="Wingdings" panose="05000000000000000000" pitchFamily="2" charset="2"/>
              </a:rPr>
              <a:t>cyclonic</a:t>
            </a:r>
            <a:r>
              <a:rPr lang="en-US" dirty="0" smtClean="0">
                <a:sym typeface="Wingdings" panose="05000000000000000000" pitchFamily="2" charset="2"/>
              </a:rPr>
              <a:t> vertical </a:t>
            </a:r>
            <a:r>
              <a:rPr lang="en-US" dirty="0" err="1" smtClean="0">
                <a:sym typeface="Wingdings" panose="05000000000000000000" pitchFamily="2" charset="2"/>
              </a:rPr>
              <a:t>vorticity</a:t>
            </a:r>
            <a:r>
              <a:rPr lang="en-US" dirty="0" smtClean="0">
                <a:sym typeface="Wingdings" panose="05000000000000000000" pitchFamily="2" charset="2"/>
              </a:rPr>
              <a:t> in MABL?</a:t>
            </a:r>
          </a:p>
          <a:p>
            <a:r>
              <a:rPr lang="en-US" dirty="0" smtClean="0">
                <a:sym typeface="Wingdings" panose="05000000000000000000" pitchFamily="2" charset="2"/>
              </a:rPr>
              <a:t>Differential downslope motion in the flow in lee of </a:t>
            </a:r>
            <a:r>
              <a:rPr lang="en-US" dirty="0" err="1" smtClean="0">
                <a:sym typeface="Wingdings" panose="05000000000000000000" pitchFamily="2" charset="2"/>
              </a:rPr>
              <a:t>headlandtilting</a:t>
            </a:r>
            <a:r>
              <a:rPr lang="en-US" dirty="0" smtClean="0">
                <a:sym typeface="Wingdings" panose="05000000000000000000" pitchFamily="2" charset="2"/>
              </a:rPr>
              <a:t> of </a:t>
            </a:r>
            <a:r>
              <a:rPr lang="en-US" dirty="0" err="1" smtClean="0">
                <a:sym typeface="Wingdings" panose="05000000000000000000" pitchFamily="2" charset="2"/>
              </a:rPr>
              <a:t>baroclinically</a:t>
            </a:r>
            <a:r>
              <a:rPr lang="en-US" dirty="0" smtClean="0">
                <a:sym typeface="Wingdings" panose="05000000000000000000" pitchFamily="2" charset="2"/>
              </a:rPr>
              <a:t>-generated horizontal </a:t>
            </a:r>
            <a:r>
              <a:rPr lang="en-US" dirty="0" err="1" smtClean="0">
                <a:sym typeface="Wingdings" panose="05000000000000000000" pitchFamily="2" charset="2"/>
              </a:rPr>
              <a:t>vorticity</a:t>
            </a:r>
            <a:r>
              <a:rPr lang="en-US" dirty="0" smtClean="0">
                <a:sym typeface="Wingdings" panose="05000000000000000000" pitchFamily="2" charset="2"/>
              </a:rPr>
              <a:t> into vertical similar to </a:t>
            </a:r>
            <a:r>
              <a:rPr lang="en-US" dirty="0" err="1" smtClean="0">
                <a:sym typeface="Wingdings" panose="05000000000000000000" pitchFamily="2" charset="2"/>
              </a:rPr>
              <a:t>Smolarkiewicz</a:t>
            </a:r>
            <a:r>
              <a:rPr lang="en-US" dirty="0" smtClean="0">
                <a:sym typeface="Wingdings" panose="05000000000000000000" pitchFamily="2" charset="2"/>
              </a:rPr>
              <a:t> and </a:t>
            </a:r>
            <a:r>
              <a:rPr lang="en-US" dirty="0" err="1" smtClean="0">
                <a:sym typeface="Wingdings" panose="05000000000000000000" pitchFamily="2" charset="2"/>
              </a:rPr>
              <a:t>Rotunno</a:t>
            </a:r>
            <a:r>
              <a:rPr lang="en-US" dirty="0" smtClean="0">
                <a:sym typeface="Wingdings" panose="05000000000000000000" pitchFamily="2" charset="2"/>
              </a:rPr>
              <a:t> (1989)?</a:t>
            </a:r>
          </a:p>
          <a:p>
            <a:r>
              <a:rPr lang="en-US" dirty="0" smtClean="0">
                <a:sym typeface="Wingdings" panose="05000000000000000000" pitchFamily="2" charset="2"/>
              </a:rPr>
              <a:t>Tilting of horizontal </a:t>
            </a:r>
            <a:r>
              <a:rPr lang="en-US" dirty="0" err="1" smtClean="0">
                <a:sym typeface="Wingdings" panose="05000000000000000000" pitchFamily="2" charset="2"/>
              </a:rPr>
              <a:t>vorticity</a:t>
            </a:r>
            <a:r>
              <a:rPr lang="en-US" dirty="0" smtClean="0">
                <a:sym typeface="Wingdings" panose="05000000000000000000" pitchFamily="2" charset="2"/>
              </a:rPr>
              <a:t> due to shear between MABL and inversion layer air?</a:t>
            </a:r>
          </a:p>
          <a:p>
            <a:r>
              <a:rPr lang="en-US" b="1" dirty="0" smtClean="0">
                <a:sym typeface="Wingdings" panose="05000000000000000000" pitchFamily="2" charset="2"/>
              </a:rPr>
              <a:t>A high resolution model simulation is needed to determine the answer.</a:t>
            </a:r>
          </a:p>
          <a:p>
            <a:endParaRPr lang="en-US" dirty="0"/>
          </a:p>
        </p:txBody>
      </p:sp>
    </p:spTree>
    <p:extLst>
      <p:ext uri="{BB962C8B-B14F-4D97-AF65-F5344CB8AC3E}">
        <p14:creationId xmlns:p14="http://schemas.microsoft.com/office/powerpoint/2010/main" val="34733775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dirty="0" smtClean="0"/>
              <a:t>Santa Cruz Island Eddy—July 16, 2006</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1" y="1600200"/>
            <a:ext cx="7883126" cy="5255418"/>
          </a:xfrm>
          <a:ln w="38100">
            <a:solidFill>
              <a:schemeClr val="tx1"/>
            </a:solidFill>
          </a:ln>
        </p:spPr>
      </p:pic>
      <p:sp>
        <p:nvSpPr>
          <p:cNvPr id="6" name="TextBox 5"/>
          <p:cNvSpPr txBox="1"/>
          <p:nvPr/>
        </p:nvSpPr>
        <p:spPr>
          <a:xfrm>
            <a:off x="838200" y="685800"/>
            <a:ext cx="7696200" cy="646331"/>
          </a:xfrm>
          <a:prstGeom prst="rect">
            <a:avLst/>
          </a:prstGeom>
          <a:noFill/>
        </p:spPr>
        <p:txBody>
          <a:bodyPr wrap="square" rtlCol="0">
            <a:spAutoFit/>
          </a:bodyPr>
          <a:lstStyle/>
          <a:p>
            <a:r>
              <a:rPr lang="en-US" dirty="0" smtClean="0"/>
              <a:t>A pilot flying California coastal routes for </a:t>
            </a:r>
            <a:r>
              <a:rPr lang="en-US" dirty="0" err="1" smtClean="0"/>
              <a:t>Skywest</a:t>
            </a:r>
            <a:r>
              <a:rPr lang="en-US" dirty="0" smtClean="0"/>
              <a:t> Airlines observed and photographed this cloud formation looking toward the southwest</a:t>
            </a:r>
            <a:endParaRPr lang="en-US" dirty="0"/>
          </a:p>
        </p:txBody>
      </p:sp>
      <p:sp>
        <p:nvSpPr>
          <p:cNvPr id="7" name="TextBox 6"/>
          <p:cNvSpPr txBox="1"/>
          <p:nvPr/>
        </p:nvSpPr>
        <p:spPr>
          <a:xfrm>
            <a:off x="838200" y="1828800"/>
            <a:ext cx="7848600" cy="338554"/>
          </a:xfrm>
          <a:prstGeom prst="rect">
            <a:avLst/>
          </a:prstGeom>
          <a:noFill/>
        </p:spPr>
        <p:txBody>
          <a:bodyPr wrap="square" rtlCol="0">
            <a:spAutoFit/>
          </a:bodyPr>
          <a:lstStyle/>
          <a:p>
            <a:r>
              <a:rPr lang="en-US" sz="1600" b="1" dirty="0" smtClean="0"/>
              <a:t>Photo by “KB” courtesy former ERAU flight instructor and student, Capt. Peter Weiss</a:t>
            </a:r>
            <a:endParaRPr lang="en-US" sz="1600" b="1" dirty="0"/>
          </a:p>
        </p:txBody>
      </p:sp>
    </p:spTree>
    <p:extLst>
      <p:ext uri="{BB962C8B-B14F-4D97-AF65-F5344CB8AC3E}">
        <p14:creationId xmlns:p14="http://schemas.microsoft.com/office/powerpoint/2010/main" val="4068292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sz="2800" dirty="0" smtClean="0"/>
              <a:t>Possible </a:t>
            </a:r>
            <a:r>
              <a:rPr lang="en-US" sz="2800" dirty="0" smtClean="0"/>
              <a:t>formation mechanism—tilting of “backward rolling” (negative) horizontal </a:t>
            </a:r>
            <a:r>
              <a:rPr lang="en-US" sz="2800" dirty="0" err="1" smtClean="0"/>
              <a:t>vorticity</a:t>
            </a:r>
            <a:r>
              <a:rPr lang="en-US" sz="2800" dirty="0" smtClean="0"/>
              <a:t> into the vertical.</a:t>
            </a:r>
            <a:endParaRPr lang="en-US" sz="2800" dirty="0"/>
          </a:p>
        </p:txBody>
      </p:sp>
      <p:pic>
        <p:nvPicPr>
          <p:cNvPr id="4" name="Picture 3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79" y="1143000"/>
            <a:ext cx="489424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511550"/>
            <a:ext cx="5138737" cy="33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28600" y="4038600"/>
            <a:ext cx="4267200" cy="2862322"/>
          </a:xfrm>
          <a:prstGeom prst="rect">
            <a:avLst/>
          </a:prstGeom>
        </p:spPr>
        <p:txBody>
          <a:bodyPr wrap="square">
            <a:spAutoFit/>
          </a:bodyPr>
          <a:lstStyle/>
          <a:p>
            <a:r>
              <a:rPr lang="en-US" dirty="0" smtClean="0">
                <a:latin typeface="Arial" pitchFamily="34" charset="0"/>
                <a:cs typeface="Arial" pitchFamily="34" charset="0"/>
              </a:rPr>
              <a:t>Figure 3 d from </a:t>
            </a:r>
            <a:r>
              <a:rPr lang="en-US" dirty="0" err="1" smtClean="0">
                <a:latin typeface="Arial" pitchFamily="34" charset="0"/>
                <a:cs typeface="Arial" pitchFamily="34" charset="0"/>
              </a:rPr>
              <a:t>Rotunno</a:t>
            </a:r>
            <a:r>
              <a:rPr lang="en-US" dirty="0" smtClean="0">
                <a:latin typeface="Arial" pitchFamily="34" charset="0"/>
                <a:cs typeface="Arial" pitchFamily="34" charset="0"/>
              </a:rPr>
              <a:t> and </a:t>
            </a:r>
            <a:r>
              <a:rPr lang="en-US" dirty="0" err="1" smtClean="0">
                <a:latin typeface="Arial" pitchFamily="34" charset="0"/>
                <a:cs typeface="Arial" pitchFamily="34" charset="0"/>
              </a:rPr>
              <a:t>Smolarkiewicz</a:t>
            </a:r>
            <a:r>
              <a:rPr lang="en-US" dirty="0" smtClean="0">
                <a:latin typeface="Arial" pitchFamily="34" charset="0"/>
                <a:cs typeface="Arial" pitchFamily="34" charset="0"/>
              </a:rPr>
              <a:t> 1995.  Negative horizontal </a:t>
            </a:r>
            <a:r>
              <a:rPr lang="en-US" dirty="0" err="1" smtClean="0">
                <a:latin typeface="Arial" pitchFamily="34" charset="0"/>
                <a:cs typeface="Arial" pitchFamily="34" charset="0"/>
              </a:rPr>
              <a:t>vorticity</a:t>
            </a:r>
            <a:r>
              <a:rPr lang="en-US" dirty="0" smtClean="0">
                <a:latin typeface="Arial" pitchFamily="34" charset="0"/>
                <a:cs typeface="Arial" pitchFamily="34" charset="0"/>
              </a:rPr>
              <a:t> (i.e., rotation around a horizontal axis) generated </a:t>
            </a:r>
            <a:r>
              <a:rPr lang="en-US" dirty="0" err="1" smtClean="0">
                <a:latin typeface="Arial" pitchFamily="34" charset="0"/>
                <a:cs typeface="Arial" pitchFamily="34" charset="0"/>
              </a:rPr>
              <a:t>baroclinically</a:t>
            </a:r>
            <a:r>
              <a:rPr lang="en-US" dirty="0" smtClean="0">
                <a:latin typeface="Arial" pitchFamily="34" charset="0"/>
                <a:cs typeface="Arial" pitchFamily="34" charset="0"/>
              </a:rPr>
              <a:t> along sloping isentropic surfaces, which results in a “backward” (with respect to the mean flow) rolling or overturning motion as the fast moving surface flow undercuts the slower flow above it.</a:t>
            </a:r>
            <a:endParaRPr lang="en-US" dirty="0">
              <a:latin typeface="Arial" pitchFamily="34" charset="0"/>
              <a:cs typeface="Arial" pitchFamily="34" charset="0"/>
            </a:endParaRPr>
          </a:p>
        </p:txBody>
      </p:sp>
    </p:spTree>
    <p:extLst>
      <p:ext uri="{BB962C8B-B14F-4D97-AF65-F5344CB8AC3E}">
        <p14:creationId xmlns:p14="http://schemas.microsoft.com/office/powerpoint/2010/main" val="9348314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23" y="398579"/>
            <a:ext cx="9046377" cy="6105069"/>
          </a:xfrm>
        </p:spPr>
      </p:pic>
    </p:spTree>
    <p:extLst>
      <p:ext uri="{BB962C8B-B14F-4D97-AF65-F5344CB8AC3E}">
        <p14:creationId xmlns:p14="http://schemas.microsoft.com/office/powerpoint/2010/main" val="19485182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normAutofit fontScale="90000"/>
          </a:bodyPr>
          <a:lstStyle/>
          <a:p>
            <a:r>
              <a:rPr lang="en-US" dirty="0" smtClean="0"/>
              <a:t>Implications and questions for numerical modeling:</a:t>
            </a:r>
            <a:endParaRPr lang="en-US" dirty="0"/>
          </a:p>
        </p:txBody>
      </p:sp>
      <p:sp>
        <p:nvSpPr>
          <p:cNvPr id="3" name="Content Placeholder 2"/>
          <p:cNvSpPr>
            <a:spLocks noGrp="1"/>
          </p:cNvSpPr>
          <p:nvPr>
            <p:ph idx="1"/>
          </p:nvPr>
        </p:nvSpPr>
        <p:spPr>
          <a:xfrm>
            <a:off x="457200" y="1219200"/>
            <a:ext cx="8229600" cy="5638800"/>
          </a:xfrm>
        </p:spPr>
        <p:txBody>
          <a:bodyPr>
            <a:normAutofit fontScale="85000" lnSpcReduction="10000"/>
          </a:bodyPr>
          <a:lstStyle/>
          <a:p>
            <a:r>
              <a:rPr lang="en-US" dirty="0" smtClean="0"/>
              <a:t>Not possible to determine eddy formation mechanisms without a high resolution model simulation.</a:t>
            </a:r>
          </a:p>
          <a:p>
            <a:r>
              <a:rPr lang="en-US" dirty="0" smtClean="0"/>
              <a:t>Not easy to generate the apparently delicate balance of conditions required to produce these transient features—initial conditions from gridded data do not resolve sharp inversion and shallow marine atmospheric boundary layer well.</a:t>
            </a:r>
          </a:p>
          <a:p>
            <a:r>
              <a:rPr lang="en-US" dirty="0" smtClean="0"/>
              <a:t>Our initial attempts at 500 m resolution WRF model simulations so far did not show clear evidence of transient spinning vortices.</a:t>
            </a:r>
          </a:p>
          <a:p>
            <a:r>
              <a:rPr lang="en-US" dirty="0" smtClean="0"/>
              <a:t>Visible swirls in automated streamlines of model output don’t necessarily mean there is a spinning vortex, especially on sloping </a:t>
            </a:r>
            <a:r>
              <a:rPr lang="en-US" dirty="0" err="1" smtClean="0"/>
              <a:t>iso</a:t>
            </a:r>
            <a:r>
              <a:rPr lang="en-US" dirty="0" smtClean="0"/>
              <a:t>-surfaces.</a:t>
            </a:r>
          </a:p>
          <a:p>
            <a:pPr marL="0" indent="0">
              <a:buNone/>
            </a:pPr>
            <a:r>
              <a:rPr lang="en-US" dirty="0" smtClean="0"/>
              <a:t> </a:t>
            </a:r>
            <a:endParaRPr lang="en-US" dirty="0"/>
          </a:p>
        </p:txBody>
      </p:sp>
    </p:spTree>
    <p:extLst>
      <p:ext uri="{BB962C8B-B14F-4D97-AF65-F5344CB8AC3E}">
        <p14:creationId xmlns:p14="http://schemas.microsoft.com/office/powerpoint/2010/main" val="39363185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477000"/>
          </a:xfrm>
        </p:spPr>
        <p:txBody>
          <a:bodyPr>
            <a:normAutofit fontScale="85000" lnSpcReduction="20000"/>
          </a:bodyPr>
          <a:lstStyle/>
          <a:p>
            <a:r>
              <a:rPr lang="en-US" dirty="0"/>
              <a:t>What </a:t>
            </a:r>
            <a:r>
              <a:rPr lang="en-US" dirty="0" err="1"/>
              <a:t>iso</a:t>
            </a:r>
            <a:r>
              <a:rPr lang="en-US" dirty="0"/>
              <a:t>-surfaces are best for representing the data in complex terrain? </a:t>
            </a:r>
          </a:p>
          <a:p>
            <a:r>
              <a:rPr lang="en-US" dirty="0"/>
              <a:t>Is model vertical resolution adequate to resolve horizontal </a:t>
            </a:r>
            <a:r>
              <a:rPr lang="en-US" dirty="0" err="1"/>
              <a:t>vorticity</a:t>
            </a:r>
            <a:r>
              <a:rPr lang="en-US" dirty="0"/>
              <a:t> and mountain wave or rotor-like features?</a:t>
            </a:r>
          </a:p>
          <a:p>
            <a:r>
              <a:rPr lang="en-US" dirty="0"/>
              <a:t>Time steps must be very short with high vertical resolution so as not to trigger violations of CFL condition with strong vertical motions—very CPU intensive.</a:t>
            </a:r>
          </a:p>
          <a:p>
            <a:r>
              <a:rPr lang="en-US" dirty="0"/>
              <a:t>At the time and space scales needed to study this phenomenon, distances of kilometers and times of minutes become important—for example we had to calculate how long it took the GOES satellite to scan to the latitude of the Grover Beach eddy in order to match 1 and 2 minute resolution data with the satellite images.  Errors in the satellite image navigation can be up to 2 km.</a:t>
            </a:r>
          </a:p>
          <a:p>
            <a:endParaRPr lang="en-US" dirty="0"/>
          </a:p>
        </p:txBody>
      </p:sp>
    </p:spTree>
    <p:extLst>
      <p:ext uri="{BB962C8B-B14F-4D97-AF65-F5344CB8AC3E}">
        <p14:creationId xmlns:p14="http://schemas.microsoft.com/office/powerpoint/2010/main" val="42396481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err="1" smtClean="0"/>
              <a:t>Predictablility</a:t>
            </a:r>
            <a:endParaRPr lang="en-US" dirty="0"/>
          </a:p>
        </p:txBody>
      </p:sp>
      <p:sp>
        <p:nvSpPr>
          <p:cNvPr id="3" name="Content Placeholder 2"/>
          <p:cNvSpPr>
            <a:spLocks noGrp="1"/>
          </p:cNvSpPr>
          <p:nvPr>
            <p:ph idx="1"/>
          </p:nvPr>
        </p:nvSpPr>
        <p:spPr>
          <a:xfrm>
            <a:off x="457200" y="838200"/>
            <a:ext cx="8229600" cy="5287963"/>
          </a:xfrm>
        </p:spPr>
        <p:txBody>
          <a:bodyPr/>
          <a:lstStyle/>
          <a:p>
            <a:r>
              <a:rPr lang="en-US" dirty="0" smtClean="0"/>
              <a:t>Doyle et al. (2011) state that predictability of topographically-forced mountain wave and associated features may be limited.</a:t>
            </a:r>
          </a:p>
          <a:p>
            <a:r>
              <a:rPr lang="en-US" dirty="0" smtClean="0"/>
              <a:t>If von Karman-like eddies depend on accurate prediction of mountain wave-like flows, then they may themselves be difficult to predict.</a:t>
            </a:r>
            <a:endParaRPr lang="en-US" dirty="0"/>
          </a:p>
        </p:txBody>
      </p:sp>
    </p:spTree>
    <p:extLst>
      <p:ext uri="{BB962C8B-B14F-4D97-AF65-F5344CB8AC3E}">
        <p14:creationId xmlns:p14="http://schemas.microsoft.com/office/powerpoint/2010/main" val="12512933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dirty="0" smtClean="0"/>
              <a:t>References</a:t>
            </a:r>
            <a:endParaRPr lang="en-US" dirty="0"/>
          </a:p>
        </p:txBody>
      </p:sp>
      <p:sp>
        <p:nvSpPr>
          <p:cNvPr id="3" name="Content Placeholder 2"/>
          <p:cNvSpPr>
            <a:spLocks noGrp="1"/>
          </p:cNvSpPr>
          <p:nvPr>
            <p:ph idx="1"/>
          </p:nvPr>
        </p:nvSpPr>
        <p:spPr>
          <a:xfrm>
            <a:off x="457200" y="533400"/>
            <a:ext cx="8229600" cy="6324600"/>
          </a:xfrm>
        </p:spPr>
        <p:txBody>
          <a:bodyPr>
            <a:normAutofit fontScale="92500" lnSpcReduction="20000"/>
          </a:bodyPr>
          <a:lstStyle/>
          <a:p>
            <a:pPr marL="0" lvl="0" indent="0" defTabSz="3968772">
              <a:spcBef>
                <a:spcPts val="0"/>
              </a:spcBef>
              <a:buNone/>
            </a:pPr>
            <a:r>
              <a:rPr lang="en-US" sz="1600" dirty="0" smtClean="0">
                <a:solidFill>
                  <a:prstClr val="black"/>
                </a:solidFill>
                <a:latin typeface="Arial" pitchFamily="34" charset="0"/>
                <a:ea typeface="Times New Roman"/>
                <a:cs typeface="Arial" pitchFamily="34" charset="0"/>
              </a:rPr>
              <a:t>Countryman, C. M., 1971: </a:t>
            </a:r>
            <a:r>
              <a:rPr lang="en-US" sz="1600" dirty="0">
                <a:solidFill>
                  <a:prstClr val="black"/>
                </a:solidFill>
                <a:latin typeface="Arial" pitchFamily="34" charset="0"/>
                <a:ea typeface="Times New Roman"/>
                <a:cs typeface="Arial" pitchFamily="34" charset="0"/>
              </a:rPr>
              <a:t>Fire </a:t>
            </a:r>
            <a:r>
              <a:rPr lang="en-US" sz="1600" dirty="0" smtClean="0">
                <a:solidFill>
                  <a:prstClr val="black"/>
                </a:solidFill>
                <a:latin typeface="Arial" pitchFamily="34" charset="0"/>
                <a:ea typeface="Times New Roman"/>
                <a:cs typeface="Arial" pitchFamily="34" charset="0"/>
              </a:rPr>
              <a:t>whirls...why</a:t>
            </a:r>
            <a:r>
              <a:rPr lang="en-US" sz="1600" dirty="0">
                <a:solidFill>
                  <a:prstClr val="black"/>
                </a:solidFill>
                <a:latin typeface="Arial" pitchFamily="34" charset="0"/>
                <a:ea typeface="Times New Roman"/>
                <a:cs typeface="Arial" pitchFamily="34" charset="0"/>
              </a:rPr>
              <a:t>, </a:t>
            </a:r>
            <a:r>
              <a:rPr lang="en-US" sz="1600" dirty="0" smtClean="0">
                <a:solidFill>
                  <a:prstClr val="black"/>
                </a:solidFill>
                <a:latin typeface="Arial" pitchFamily="34" charset="0"/>
                <a:ea typeface="Times New Roman"/>
                <a:cs typeface="Arial" pitchFamily="34" charset="0"/>
              </a:rPr>
              <a:t>when</a:t>
            </a:r>
            <a:r>
              <a:rPr lang="en-US" sz="1600" dirty="0">
                <a:solidFill>
                  <a:prstClr val="black"/>
                </a:solidFill>
                <a:latin typeface="Arial" pitchFamily="34" charset="0"/>
                <a:ea typeface="Times New Roman"/>
                <a:cs typeface="Arial" pitchFamily="34" charset="0"/>
              </a:rPr>
              <a:t>, and </a:t>
            </a:r>
            <a:r>
              <a:rPr lang="en-US" sz="1600" dirty="0" smtClean="0">
                <a:solidFill>
                  <a:prstClr val="black"/>
                </a:solidFill>
                <a:latin typeface="Arial" pitchFamily="34" charset="0"/>
                <a:ea typeface="Times New Roman"/>
                <a:cs typeface="Arial" pitchFamily="34" charset="0"/>
              </a:rPr>
              <a:t>where</a:t>
            </a:r>
            <a:r>
              <a:rPr lang="en-US" sz="1600" dirty="0">
                <a:solidFill>
                  <a:prstClr val="black"/>
                </a:solidFill>
                <a:latin typeface="Arial" pitchFamily="34" charset="0"/>
                <a:ea typeface="Times New Roman"/>
                <a:cs typeface="Arial" pitchFamily="34" charset="0"/>
              </a:rPr>
              <a:t>,</a:t>
            </a:r>
          </a:p>
          <a:p>
            <a:pPr marL="0" lvl="0" indent="0" defTabSz="3968772">
              <a:spcBef>
                <a:spcPts val="0"/>
              </a:spcBef>
              <a:buNone/>
            </a:pPr>
            <a:r>
              <a:rPr lang="en-US" sz="1600" dirty="0" smtClean="0">
                <a:solidFill>
                  <a:prstClr val="black"/>
                </a:solidFill>
                <a:latin typeface="Arial" pitchFamily="34" charset="0"/>
                <a:ea typeface="Times New Roman"/>
                <a:cs typeface="Arial" pitchFamily="34" charset="0"/>
              </a:rPr>
              <a:t>USDA Forest Service </a:t>
            </a:r>
            <a:r>
              <a:rPr lang="en-US" sz="1600" dirty="0">
                <a:solidFill>
                  <a:prstClr val="black"/>
                </a:solidFill>
                <a:latin typeface="Arial" pitchFamily="34" charset="0"/>
                <a:ea typeface="Times New Roman"/>
                <a:cs typeface="Arial" pitchFamily="34" charset="0"/>
              </a:rPr>
              <a:t>Pacific Southwest Research Station, Berkeley, </a:t>
            </a:r>
            <a:r>
              <a:rPr lang="en-US" sz="1600" dirty="0" smtClean="0">
                <a:solidFill>
                  <a:prstClr val="black"/>
                </a:solidFill>
                <a:latin typeface="Arial" pitchFamily="34" charset="0"/>
                <a:ea typeface="Times New Roman"/>
                <a:cs typeface="Arial" pitchFamily="34" charset="0"/>
              </a:rPr>
              <a:t>CA.</a:t>
            </a:r>
          </a:p>
          <a:p>
            <a:pPr marL="0" lvl="0" indent="0" defTabSz="3968772">
              <a:spcBef>
                <a:spcPts val="0"/>
              </a:spcBef>
              <a:buNone/>
            </a:pPr>
            <a:endParaRPr lang="en-US" sz="1600" dirty="0">
              <a:solidFill>
                <a:prstClr val="black"/>
              </a:solidFill>
              <a:latin typeface="Arial" pitchFamily="34" charset="0"/>
              <a:ea typeface="Times New Roman"/>
              <a:cs typeface="Arial" pitchFamily="34" charset="0"/>
            </a:endParaRPr>
          </a:p>
          <a:p>
            <a:pPr marL="0" lvl="0" indent="0" defTabSz="3968772">
              <a:spcBef>
                <a:spcPts val="0"/>
              </a:spcBef>
              <a:buNone/>
            </a:pPr>
            <a:r>
              <a:rPr lang="en-US" sz="1600" dirty="0" smtClean="0">
                <a:solidFill>
                  <a:prstClr val="black"/>
                </a:solidFill>
                <a:latin typeface="Arial" pitchFamily="34" charset="0"/>
                <a:ea typeface="Times New Roman"/>
                <a:cs typeface="Arial" pitchFamily="34" charset="0"/>
              </a:rPr>
              <a:t>Doyle</a:t>
            </a:r>
            <a:r>
              <a:rPr lang="en-US" sz="1600" dirty="0">
                <a:solidFill>
                  <a:prstClr val="black"/>
                </a:solidFill>
                <a:latin typeface="Arial" pitchFamily="34" charset="0"/>
                <a:ea typeface="Times New Roman"/>
                <a:cs typeface="Arial" pitchFamily="34" charset="0"/>
              </a:rPr>
              <a:t>, </a:t>
            </a:r>
            <a:r>
              <a:rPr lang="en-US" sz="1600" dirty="0" smtClean="0">
                <a:solidFill>
                  <a:prstClr val="black"/>
                </a:solidFill>
                <a:latin typeface="Arial" pitchFamily="34" charset="0"/>
                <a:ea typeface="Times New Roman"/>
                <a:cs typeface="Arial" pitchFamily="34" charset="0"/>
              </a:rPr>
              <a:t>J. </a:t>
            </a:r>
            <a:r>
              <a:rPr lang="en-US" sz="1600" dirty="0">
                <a:solidFill>
                  <a:prstClr val="black"/>
                </a:solidFill>
                <a:latin typeface="Arial" pitchFamily="34" charset="0"/>
                <a:ea typeface="Times New Roman"/>
                <a:cs typeface="Arial" pitchFamily="34" charset="0"/>
              </a:rPr>
              <a:t>D., and Coauthors, 2011: An </a:t>
            </a:r>
            <a:r>
              <a:rPr lang="en-US" sz="1600" dirty="0" err="1" smtClean="0">
                <a:solidFill>
                  <a:prstClr val="black"/>
                </a:solidFill>
                <a:latin typeface="Arial" pitchFamily="34" charset="0"/>
                <a:ea typeface="Times New Roman"/>
                <a:cs typeface="Arial" pitchFamily="34" charset="0"/>
              </a:rPr>
              <a:t>intercomparison</a:t>
            </a:r>
            <a:r>
              <a:rPr lang="en-US" sz="1600" dirty="0" smtClean="0">
                <a:solidFill>
                  <a:prstClr val="black"/>
                </a:solidFill>
                <a:latin typeface="Arial" pitchFamily="34" charset="0"/>
                <a:ea typeface="Times New Roman"/>
                <a:cs typeface="Arial" pitchFamily="34" charset="0"/>
              </a:rPr>
              <a:t> </a:t>
            </a:r>
            <a:r>
              <a:rPr lang="en-US" sz="1600" dirty="0">
                <a:solidFill>
                  <a:prstClr val="black"/>
                </a:solidFill>
                <a:latin typeface="Arial" pitchFamily="34" charset="0"/>
                <a:ea typeface="Times New Roman"/>
                <a:cs typeface="Arial" pitchFamily="34" charset="0"/>
              </a:rPr>
              <a:t>of T-REX </a:t>
            </a:r>
            <a:r>
              <a:rPr lang="en-US" sz="1600" dirty="0" smtClean="0">
                <a:solidFill>
                  <a:prstClr val="black"/>
                </a:solidFill>
                <a:latin typeface="Arial" pitchFamily="34" charset="0"/>
                <a:ea typeface="Times New Roman"/>
                <a:cs typeface="Arial" pitchFamily="34" charset="0"/>
              </a:rPr>
              <a:t>mountain-wave simulations </a:t>
            </a:r>
            <a:r>
              <a:rPr lang="en-US" sz="1600" dirty="0">
                <a:solidFill>
                  <a:prstClr val="black"/>
                </a:solidFill>
                <a:latin typeface="Arial" pitchFamily="34" charset="0"/>
                <a:ea typeface="Times New Roman"/>
                <a:cs typeface="Arial" pitchFamily="34" charset="0"/>
              </a:rPr>
              <a:t>and </a:t>
            </a:r>
            <a:r>
              <a:rPr lang="en-US" sz="1600" dirty="0" smtClean="0">
                <a:solidFill>
                  <a:prstClr val="black"/>
                </a:solidFill>
                <a:latin typeface="Arial" pitchFamily="34" charset="0"/>
                <a:ea typeface="Times New Roman"/>
                <a:cs typeface="Arial" pitchFamily="34" charset="0"/>
              </a:rPr>
              <a:t>implications </a:t>
            </a:r>
            <a:r>
              <a:rPr lang="en-US" sz="1600" dirty="0">
                <a:solidFill>
                  <a:prstClr val="black"/>
                </a:solidFill>
                <a:latin typeface="Arial" pitchFamily="34" charset="0"/>
                <a:ea typeface="Times New Roman"/>
                <a:cs typeface="Arial" pitchFamily="34" charset="0"/>
              </a:rPr>
              <a:t>for </a:t>
            </a:r>
            <a:r>
              <a:rPr lang="en-US" sz="1600" dirty="0" err="1" smtClean="0">
                <a:solidFill>
                  <a:prstClr val="black"/>
                </a:solidFill>
                <a:latin typeface="Arial" pitchFamily="34" charset="0"/>
                <a:ea typeface="Times New Roman"/>
                <a:cs typeface="Arial" pitchFamily="34" charset="0"/>
              </a:rPr>
              <a:t>mesoscale</a:t>
            </a:r>
            <a:r>
              <a:rPr lang="en-US" sz="1600" dirty="0" smtClean="0">
                <a:solidFill>
                  <a:prstClr val="black"/>
                </a:solidFill>
                <a:latin typeface="Arial" pitchFamily="34" charset="0"/>
                <a:ea typeface="Times New Roman"/>
                <a:cs typeface="Arial" pitchFamily="34" charset="0"/>
              </a:rPr>
              <a:t> predictability</a:t>
            </a:r>
            <a:r>
              <a:rPr lang="en-US" sz="1600" dirty="0">
                <a:solidFill>
                  <a:prstClr val="black"/>
                </a:solidFill>
                <a:latin typeface="Arial" pitchFamily="34" charset="0"/>
                <a:ea typeface="Times New Roman"/>
                <a:cs typeface="Arial" pitchFamily="34" charset="0"/>
              </a:rPr>
              <a:t>. </a:t>
            </a:r>
            <a:r>
              <a:rPr lang="en-US" sz="1600" i="1" dirty="0">
                <a:solidFill>
                  <a:prstClr val="black"/>
                </a:solidFill>
                <a:latin typeface="Arial" pitchFamily="34" charset="0"/>
                <a:ea typeface="Times New Roman"/>
                <a:cs typeface="Arial" pitchFamily="34" charset="0"/>
              </a:rPr>
              <a:t>Mon. </a:t>
            </a:r>
            <a:r>
              <a:rPr lang="en-US" sz="1600" i="1" dirty="0" err="1">
                <a:solidFill>
                  <a:prstClr val="black"/>
                </a:solidFill>
                <a:latin typeface="Arial" pitchFamily="34" charset="0"/>
                <a:ea typeface="Times New Roman"/>
                <a:cs typeface="Arial" pitchFamily="34" charset="0"/>
              </a:rPr>
              <a:t>Wea</a:t>
            </a:r>
            <a:r>
              <a:rPr lang="en-US" sz="1600" i="1" dirty="0">
                <a:solidFill>
                  <a:prstClr val="black"/>
                </a:solidFill>
                <a:latin typeface="Arial" pitchFamily="34" charset="0"/>
                <a:ea typeface="Times New Roman"/>
                <a:cs typeface="Arial" pitchFamily="34" charset="0"/>
              </a:rPr>
              <a:t>. Rev</a:t>
            </a:r>
            <a:r>
              <a:rPr lang="en-US" sz="1600" dirty="0">
                <a:solidFill>
                  <a:prstClr val="black"/>
                </a:solidFill>
                <a:latin typeface="Arial" pitchFamily="34" charset="0"/>
                <a:ea typeface="Times New Roman"/>
                <a:cs typeface="Arial" pitchFamily="34" charset="0"/>
              </a:rPr>
              <a:t>., </a:t>
            </a:r>
            <a:r>
              <a:rPr lang="en-US" sz="1600" b="1" dirty="0">
                <a:solidFill>
                  <a:prstClr val="black"/>
                </a:solidFill>
                <a:latin typeface="Arial" pitchFamily="34" charset="0"/>
                <a:ea typeface="Times New Roman"/>
                <a:cs typeface="Arial" pitchFamily="34" charset="0"/>
              </a:rPr>
              <a:t>139</a:t>
            </a:r>
            <a:r>
              <a:rPr lang="en-US" sz="1600" dirty="0">
                <a:solidFill>
                  <a:prstClr val="black"/>
                </a:solidFill>
                <a:latin typeface="Arial" pitchFamily="34" charset="0"/>
                <a:ea typeface="Times New Roman"/>
                <a:cs typeface="Arial" pitchFamily="34" charset="0"/>
              </a:rPr>
              <a:t>, 2811–2831. </a:t>
            </a:r>
            <a:endParaRPr lang="en-US" sz="1600" dirty="0" smtClean="0">
              <a:solidFill>
                <a:prstClr val="black"/>
              </a:solidFill>
              <a:latin typeface="Arial" pitchFamily="34" charset="0"/>
              <a:ea typeface="Times New Roman"/>
              <a:cs typeface="Arial" pitchFamily="34" charset="0"/>
            </a:endParaRPr>
          </a:p>
          <a:p>
            <a:pPr marL="0" lvl="0" indent="0" defTabSz="3968772">
              <a:spcBef>
                <a:spcPts val="0"/>
              </a:spcBef>
              <a:buNone/>
            </a:pPr>
            <a:endParaRPr lang="en-US" sz="1600" dirty="0">
              <a:solidFill>
                <a:prstClr val="black"/>
              </a:solidFill>
              <a:latin typeface="Arial" pitchFamily="34" charset="0"/>
              <a:ea typeface="Times New Roman"/>
              <a:cs typeface="Arial" pitchFamily="34" charset="0"/>
            </a:endParaRPr>
          </a:p>
          <a:p>
            <a:pPr marL="0" lvl="0" indent="0" defTabSz="3968772">
              <a:spcBef>
                <a:spcPts val="0"/>
              </a:spcBef>
              <a:buNone/>
            </a:pPr>
            <a:r>
              <a:rPr lang="en-US" sz="1600" dirty="0" err="1" smtClean="0">
                <a:solidFill>
                  <a:prstClr val="black"/>
                </a:solidFill>
                <a:latin typeface="Arial" pitchFamily="34" charset="0"/>
                <a:ea typeface="Times New Roman"/>
                <a:cs typeface="Arial" pitchFamily="34" charset="0"/>
              </a:rPr>
              <a:t>Epifanio</a:t>
            </a:r>
            <a:r>
              <a:rPr lang="en-US" sz="1600" dirty="0" smtClean="0">
                <a:solidFill>
                  <a:prstClr val="black"/>
                </a:solidFill>
                <a:latin typeface="Arial" pitchFamily="34" charset="0"/>
                <a:ea typeface="Times New Roman"/>
                <a:cs typeface="Arial" pitchFamily="34" charset="0"/>
              </a:rPr>
              <a:t>, C. C. </a:t>
            </a:r>
            <a:r>
              <a:rPr lang="en-US" sz="1600" dirty="0">
                <a:solidFill>
                  <a:prstClr val="black"/>
                </a:solidFill>
                <a:latin typeface="Arial" pitchFamily="34" charset="0"/>
                <a:ea typeface="Times New Roman"/>
                <a:cs typeface="Arial" pitchFamily="34" charset="0"/>
              </a:rPr>
              <a:t>and R. </a:t>
            </a:r>
            <a:r>
              <a:rPr lang="en-US" sz="1600" dirty="0" err="1">
                <a:solidFill>
                  <a:prstClr val="black"/>
                </a:solidFill>
                <a:latin typeface="Arial" pitchFamily="34" charset="0"/>
                <a:ea typeface="Times New Roman"/>
                <a:cs typeface="Arial" pitchFamily="34" charset="0"/>
              </a:rPr>
              <a:t>Rotunno</a:t>
            </a:r>
            <a:r>
              <a:rPr lang="en-US" sz="1600" dirty="0">
                <a:solidFill>
                  <a:prstClr val="black"/>
                </a:solidFill>
                <a:latin typeface="Arial" pitchFamily="34" charset="0"/>
                <a:ea typeface="Times New Roman"/>
                <a:cs typeface="Arial" pitchFamily="34" charset="0"/>
              </a:rPr>
              <a:t>, 2005: The dynamics of orographic wake formation in flows with upstream blocking. J. Atmos. Sci., 62, 3127–3150.</a:t>
            </a:r>
            <a:endParaRPr lang="en-US" sz="1600" dirty="0" smtClean="0">
              <a:solidFill>
                <a:prstClr val="black"/>
              </a:solidFill>
              <a:latin typeface="Arial" pitchFamily="34" charset="0"/>
              <a:ea typeface="Times New Roman"/>
              <a:cs typeface="Arial" pitchFamily="34" charset="0"/>
            </a:endParaRPr>
          </a:p>
          <a:p>
            <a:pPr marL="0" lvl="0" indent="0" defTabSz="3968772">
              <a:spcBef>
                <a:spcPts val="0"/>
              </a:spcBef>
              <a:buNone/>
            </a:pPr>
            <a:endParaRPr lang="en-US" sz="1600" dirty="0">
              <a:solidFill>
                <a:prstClr val="black"/>
              </a:solidFill>
              <a:latin typeface="Arial" pitchFamily="34" charset="0"/>
              <a:ea typeface="Times New Roman"/>
              <a:cs typeface="Arial" pitchFamily="34" charset="0"/>
            </a:endParaRPr>
          </a:p>
          <a:p>
            <a:pPr marL="0" lvl="0" indent="0" defTabSz="3968772">
              <a:spcBef>
                <a:spcPts val="0"/>
              </a:spcBef>
              <a:buNone/>
            </a:pPr>
            <a:r>
              <a:rPr lang="en-US" sz="1600" dirty="0">
                <a:solidFill>
                  <a:prstClr val="black"/>
                </a:solidFill>
                <a:latin typeface="Arial" pitchFamily="34" charset="0"/>
                <a:ea typeface="Times New Roman"/>
                <a:cs typeface="Arial" pitchFamily="34" charset="0"/>
              </a:rPr>
              <a:t>Lester, P. F., 1985: Studies of the marine inversion over the San Francisco Bay area. A summary of the work of Albert Miller, 1961–1978. </a:t>
            </a:r>
            <a:r>
              <a:rPr lang="en-US" sz="1600" i="1" dirty="0">
                <a:solidFill>
                  <a:prstClr val="black"/>
                </a:solidFill>
                <a:latin typeface="Arial" pitchFamily="34" charset="0"/>
                <a:ea typeface="Times New Roman"/>
                <a:cs typeface="Arial" pitchFamily="34" charset="0"/>
              </a:rPr>
              <a:t>Bull. Amer. Meteor. Soc</a:t>
            </a:r>
            <a:r>
              <a:rPr lang="en-US" sz="1600" dirty="0">
                <a:solidFill>
                  <a:prstClr val="black"/>
                </a:solidFill>
                <a:latin typeface="Arial" pitchFamily="34" charset="0"/>
                <a:ea typeface="Times New Roman"/>
                <a:cs typeface="Arial" pitchFamily="34" charset="0"/>
              </a:rPr>
              <a:t>.,</a:t>
            </a:r>
            <a:r>
              <a:rPr lang="en-US" sz="1600" b="1" dirty="0">
                <a:solidFill>
                  <a:prstClr val="black"/>
                </a:solidFill>
                <a:latin typeface="Arial" pitchFamily="34" charset="0"/>
                <a:ea typeface="Times New Roman"/>
                <a:cs typeface="Arial" pitchFamily="34" charset="0"/>
              </a:rPr>
              <a:t>66</a:t>
            </a:r>
            <a:r>
              <a:rPr lang="en-US" sz="1600" dirty="0">
                <a:solidFill>
                  <a:prstClr val="black"/>
                </a:solidFill>
                <a:latin typeface="Arial" pitchFamily="34" charset="0"/>
                <a:ea typeface="Times New Roman"/>
                <a:cs typeface="Arial" pitchFamily="34" charset="0"/>
              </a:rPr>
              <a:t>, 1396–1402</a:t>
            </a:r>
            <a:r>
              <a:rPr lang="en-US" sz="1600" dirty="0" smtClean="0">
                <a:solidFill>
                  <a:prstClr val="black"/>
                </a:solidFill>
                <a:latin typeface="Arial" pitchFamily="34" charset="0"/>
                <a:ea typeface="Times New Roman"/>
                <a:cs typeface="Arial" pitchFamily="34" charset="0"/>
              </a:rPr>
              <a:t>.</a:t>
            </a:r>
          </a:p>
          <a:p>
            <a:pPr marL="0" lvl="0" indent="0" defTabSz="3968772">
              <a:spcBef>
                <a:spcPts val="0"/>
              </a:spcBef>
              <a:buNone/>
            </a:pPr>
            <a:endParaRPr lang="en-US" sz="1600" dirty="0">
              <a:solidFill>
                <a:prstClr val="black"/>
              </a:solidFill>
              <a:latin typeface="Arial" pitchFamily="34" charset="0"/>
              <a:ea typeface="Times New Roman"/>
              <a:cs typeface="Arial" pitchFamily="34" charset="0"/>
            </a:endParaRPr>
          </a:p>
          <a:p>
            <a:pPr marL="0" lvl="0" indent="0" defTabSz="3968772">
              <a:spcBef>
                <a:spcPts val="0"/>
              </a:spcBef>
              <a:buNone/>
            </a:pPr>
            <a:r>
              <a:rPr lang="en-US" sz="1600" dirty="0" smtClean="0">
                <a:solidFill>
                  <a:prstClr val="black"/>
                </a:solidFill>
                <a:latin typeface="Arial" pitchFamily="34" charset="0"/>
                <a:ea typeface="Times New Roman"/>
                <a:cs typeface="Arial" pitchFamily="34" charset="0"/>
              </a:rPr>
              <a:t>Muller, B. M., C. G. </a:t>
            </a:r>
            <a:r>
              <a:rPr lang="en-US" sz="1600" dirty="0" err="1" smtClean="0">
                <a:solidFill>
                  <a:prstClr val="black"/>
                </a:solidFill>
                <a:latin typeface="Arial" pitchFamily="34" charset="0"/>
                <a:ea typeface="Times New Roman"/>
                <a:cs typeface="Arial" pitchFamily="34" charset="0"/>
              </a:rPr>
              <a:t>Herbster</a:t>
            </a:r>
            <a:r>
              <a:rPr lang="en-US" sz="1600" dirty="0" smtClean="0">
                <a:solidFill>
                  <a:prstClr val="black"/>
                </a:solidFill>
                <a:latin typeface="Arial" pitchFamily="34" charset="0"/>
                <a:ea typeface="Times New Roman"/>
                <a:cs typeface="Arial" pitchFamily="34" charset="0"/>
              </a:rPr>
              <a:t>, and F. R. Mosher, 2014: Unique aerial photographs of eddy circulations in marine stratocumulus clouds.  Submitted to </a:t>
            </a:r>
            <a:r>
              <a:rPr lang="en-US" sz="1600" i="1" dirty="0" smtClean="0">
                <a:solidFill>
                  <a:prstClr val="black"/>
                </a:solidFill>
                <a:latin typeface="Arial" pitchFamily="34" charset="0"/>
                <a:ea typeface="Times New Roman"/>
                <a:cs typeface="Arial" pitchFamily="34" charset="0"/>
              </a:rPr>
              <a:t>Monthly Weather Review</a:t>
            </a:r>
            <a:r>
              <a:rPr lang="en-US" sz="1600" dirty="0" smtClean="0">
                <a:solidFill>
                  <a:prstClr val="black"/>
                </a:solidFill>
                <a:latin typeface="Arial" pitchFamily="34" charset="0"/>
                <a:ea typeface="Times New Roman"/>
                <a:cs typeface="Arial" pitchFamily="34" charset="0"/>
              </a:rPr>
              <a:t>. </a:t>
            </a:r>
          </a:p>
          <a:p>
            <a:pPr marL="0" lvl="0" indent="0" defTabSz="3968772">
              <a:spcBef>
                <a:spcPts val="0"/>
              </a:spcBef>
              <a:buNone/>
            </a:pPr>
            <a:endParaRPr lang="en-US" sz="1600" dirty="0">
              <a:solidFill>
                <a:prstClr val="black"/>
              </a:solidFill>
              <a:latin typeface="Arial" pitchFamily="34" charset="0"/>
              <a:ea typeface="Times New Roman"/>
              <a:cs typeface="Arial" pitchFamily="34" charset="0"/>
            </a:endParaRPr>
          </a:p>
          <a:p>
            <a:pPr marL="0" lvl="0" indent="0" defTabSz="3968772">
              <a:spcBef>
                <a:spcPts val="0"/>
              </a:spcBef>
              <a:buNone/>
            </a:pPr>
            <a:r>
              <a:rPr lang="en-US" sz="1600" dirty="0">
                <a:solidFill>
                  <a:prstClr val="black"/>
                </a:solidFill>
                <a:latin typeface="Arial" pitchFamily="34" charset="0"/>
                <a:ea typeface="Times New Roman"/>
                <a:cs typeface="Arial" pitchFamily="34" charset="0"/>
              </a:rPr>
              <a:t>Porter, J. N., D. Stevens, K. Roe, S. </a:t>
            </a:r>
            <a:r>
              <a:rPr lang="en-US" sz="1600" dirty="0" err="1">
                <a:solidFill>
                  <a:prstClr val="black"/>
                </a:solidFill>
                <a:latin typeface="Arial" pitchFamily="34" charset="0"/>
                <a:ea typeface="Times New Roman"/>
                <a:cs typeface="Arial" pitchFamily="34" charset="0"/>
              </a:rPr>
              <a:t>Kono</a:t>
            </a:r>
            <a:r>
              <a:rPr lang="en-US" sz="1600" dirty="0">
                <a:solidFill>
                  <a:prstClr val="black"/>
                </a:solidFill>
                <a:latin typeface="Arial" pitchFamily="34" charset="0"/>
                <a:ea typeface="Times New Roman"/>
                <a:cs typeface="Arial" pitchFamily="34" charset="0"/>
              </a:rPr>
              <a:t>, D. Kress and E. Lau, 2007: Wind environment in the lee of Kauai Island, Hawaii during trade wind conditions: weather setting </a:t>
            </a:r>
            <a:r>
              <a:rPr lang="en-US" sz="1600" dirty="0" smtClean="0">
                <a:solidFill>
                  <a:prstClr val="black"/>
                </a:solidFill>
                <a:latin typeface="Arial" pitchFamily="34" charset="0"/>
                <a:ea typeface="Times New Roman"/>
                <a:cs typeface="Arial" pitchFamily="34" charset="0"/>
              </a:rPr>
              <a:t>for </a:t>
            </a:r>
            <a:r>
              <a:rPr lang="en-US" sz="1600" dirty="0">
                <a:solidFill>
                  <a:prstClr val="black"/>
                </a:solidFill>
                <a:latin typeface="Arial" pitchFamily="34" charset="0"/>
                <a:ea typeface="Times New Roman"/>
                <a:cs typeface="Arial" pitchFamily="34" charset="0"/>
              </a:rPr>
              <a:t>the Helios mishap.  </a:t>
            </a:r>
            <a:r>
              <a:rPr lang="en-US" sz="1600" i="1" dirty="0">
                <a:solidFill>
                  <a:prstClr val="black"/>
                </a:solidFill>
                <a:latin typeface="Arial" pitchFamily="34" charset="0"/>
                <a:ea typeface="Times New Roman"/>
                <a:cs typeface="Arial" pitchFamily="34" charset="0"/>
              </a:rPr>
              <a:t>Bound.-Layer Meteor</a:t>
            </a:r>
            <a:r>
              <a:rPr lang="en-US" sz="1600" dirty="0">
                <a:solidFill>
                  <a:prstClr val="black"/>
                </a:solidFill>
                <a:latin typeface="Arial" pitchFamily="34" charset="0"/>
                <a:ea typeface="Times New Roman"/>
                <a:cs typeface="Arial" pitchFamily="34" charset="0"/>
              </a:rPr>
              <a:t>.  </a:t>
            </a:r>
            <a:r>
              <a:rPr lang="en-US" sz="1600" b="1" dirty="0">
                <a:solidFill>
                  <a:prstClr val="black"/>
                </a:solidFill>
                <a:latin typeface="Arial" pitchFamily="34" charset="0"/>
                <a:ea typeface="Times New Roman"/>
                <a:cs typeface="Arial" pitchFamily="34" charset="0"/>
              </a:rPr>
              <a:t>123</a:t>
            </a:r>
            <a:r>
              <a:rPr lang="en-US" sz="1600" dirty="0">
                <a:solidFill>
                  <a:prstClr val="black"/>
                </a:solidFill>
                <a:latin typeface="Arial" pitchFamily="34" charset="0"/>
                <a:ea typeface="Times New Roman"/>
                <a:cs typeface="Arial" pitchFamily="34" charset="0"/>
              </a:rPr>
              <a:t>, 463-480</a:t>
            </a:r>
            <a:r>
              <a:rPr lang="en-US" sz="1600" dirty="0" smtClean="0">
                <a:solidFill>
                  <a:prstClr val="black"/>
                </a:solidFill>
                <a:latin typeface="Arial" pitchFamily="34" charset="0"/>
                <a:ea typeface="Times New Roman"/>
                <a:cs typeface="Arial" pitchFamily="34" charset="0"/>
              </a:rPr>
              <a:t>.</a:t>
            </a:r>
          </a:p>
          <a:p>
            <a:pPr marL="0" lvl="0" indent="0" defTabSz="3968772">
              <a:spcBef>
                <a:spcPts val="0"/>
              </a:spcBef>
              <a:buNone/>
            </a:pPr>
            <a:endParaRPr lang="en-US" sz="1600" dirty="0">
              <a:solidFill>
                <a:prstClr val="black"/>
              </a:solidFill>
              <a:latin typeface="Arial" pitchFamily="34" charset="0"/>
              <a:ea typeface="Times New Roman"/>
              <a:cs typeface="Arial" pitchFamily="34" charset="0"/>
            </a:endParaRPr>
          </a:p>
          <a:p>
            <a:pPr marL="0" lvl="0" indent="0" defTabSz="3968772">
              <a:spcBef>
                <a:spcPts val="0"/>
              </a:spcBef>
              <a:buNone/>
            </a:pPr>
            <a:r>
              <a:rPr lang="en-US" sz="1600" dirty="0" err="1">
                <a:solidFill>
                  <a:prstClr val="black"/>
                </a:solidFill>
                <a:latin typeface="Arial" pitchFamily="34" charset="0"/>
                <a:ea typeface="Times New Roman"/>
                <a:cs typeface="Arial" pitchFamily="34" charset="0"/>
              </a:rPr>
              <a:t>Schär</a:t>
            </a:r>
            <a:r>
              <a:rPr lang="en-US" sz="1600" dirty="0">
                <a:solidFill>
                  <a:prstClr val="black"/>
                </a:solidFill>
                <a:latin typeface="Arial" pitchFamily="34" charset="0"/>
                <a:ea typeface="Times New Roman"/>
                <a:cs typeface="Arial" pitchFamily="34" charset="0"/>
              </a:rPr>
              <a:t>, C., and D.R. Durran, 1997: Vortex formation and vortex shedding in continuously stratified flows past isolated topography. J. Atmos. Sci., 54, 534-554.</a:t>
            </a:r>
            <a:endParaRPr lang="en-US" sz="1600" dirty="0" smtClean="0">
              <a:solidFill>
                <a:prstClr val="black"/>
              </a:solidFill>
              <a:latin typeface="Arial" pitchFamily="34" charset="0"/>
              <a:ea typeface="Times New Roman"/>
              <a:cs typeface="Arial" pitchFamily="34" charset="0"/>
            </a:endParaRPr>
          </a:p>
          <a:p>
            <a:pPr marL="0" lvl="0" indent="0" defTabSz="3968772">
              <a:spcBef>
                <a:spcPts val="0"/>
              </a:spcBef>
              <a:buNone/>
            </a:pPr>
            <a:endParaRPr lang="en-US" sz="1600" dirty="0">
              <a:solidFill>
                <a:prstClr val="black"/>
              </a:solidFill>
              <a:latin typeface="Arial" pitchFamily="34" charset="0"/>
              <a:ea typeface="Times New Roman"/>
              <a:cs typeface="Arial" pitchFamily="34" charset="0"/>
            </a:endParaRPr>
          </a:p>
          <a:p>
            <a:pPr marL="0" lvl="0" indent="0" defTabSz="3968772">
              <a:spcBef>
                <a:spcPts val="0"/>
              </a:spcBef>
              <a:buNone/>
            </a:pPr>
            <a:r>
              <a:rPr lang="en-US" sz="1600" dirty="0" smtClean="0">
                <a:solidFill>
                  <a:prstClr val="black"/>
                </a:solidFill>
                <a:latin typeface="Arial" pitchFamily="34" charset="0"/>
                <a:ea typeface="Times New Roman"/>
                <a:cs typeface="Arial" pitchFamily="34" charset="0"/>
              </a:rPr>
              <a:t>Smith, R. B., 1989: Comment on “</a:t>
            </a:r>
            <a:r>
              <a:rPr lang="en-US" sz="1600" dirty="0" smtClean="0">
                <a:solidFill>
                  <a:srgbClr val="272525"/>
                </a:solidFill>
                <a:latin typeface="Arial" pitchFamily="34" charset="0"/>
                <a:ea typeface="Times New Roman"/>
                <a:cs typeface="Arial" pitchFamily="34" charset="0"/>
              </a:rPr>
              <a:t>Low </a:t>
            </a:r>
            <a:r>
              <a:rPr lang="en-US" sz="1600" dirty="0">
                <a:solidFill>
                  <a:srgbClr val="272525"/>
                </a:solidFill>
                <a:latin typeface="Arial" pitchFamily="34" charset="0"/>
                <a:ea typeface="Times New Roman"/>
                <a:cs typeface="Arial" pitchFamily="34" charset="0"/>
              </a:rPr>
              <a:t>Froude number flow past three-dimensional obstacles. Part I: </a:t>
            </a:r>
            <a:r>
              <a:rPr lang="en-US" sz="1600" dirty="0" err="1">
                <a:solidFill>
                  <a:srgbClr val="272525"/>
                </a:solidFill>
                <a:latin typeface="Arial" pitchFamily="34" charset="0"/>
                <a:ea typeface="Times New Roman"/>
                <a:cs typeface="Arial" pitchFamily="34" charset="0"/>
              </a:rPr>
              <a:t>Baroclinically</a:t>
            </a:r>
            <a:r>
              <a:rPr lang="en-US" sz="1600" dirty="0">
                <a:solidFill>
                  <a:srgbClr val="272525"/>
                </a:solidFill>
                <a:latin typeface="Arial" pitchFamily="34" charset="0"/>
                <a:ea typeface="Times New Roman"/>
                <a:cs typeface="Arial" pitchFamily="34" charset="0"/>
              </a:rPr>
              <a:t> generated lee vortices</a:t>
            </a:r>
            <a:r>
              <a:rPr lang="en-US" sz="1600" dirty="0" smtClean="0">
                <a:solidFill>
                  <a:srgbClr val="272525"/>
                </a:solidFill>
                <a:latin typeface="Arial" pitchFamily="34" charset="0"/>
                <a:ea typeface="Times New Roman"/>
                <a:cs typeface="Arial" pitchFamily="34" charset="0"/>
              </a:rPr>
              <a:t>.” </a:t>
            </a:r>
            <a:r>
              <a:rPr lang="en-US" sz="1600" i="1" dirty="0">
                <a:solidFill>
                  <a:srgbClr val="272525"/>
                </a:solidFill>
                <a:latin typeface="Arial" pitchFamily="34" charset="0"/>
                <a:ea typeface="Times New Roman"/>
                <a:cs typeface="Arial" pitchFamily="34" charset="0"/>
              </a:rPr>
              <a:t>J. Atmos. Sci., </a:t>
            </a:r>
            <a:r>
              <a:rPr lang="en-US" sz="1600" b="1" dirty="0">
                <a:solidFill>
                  <a:srgbClr val="272525"/>
                </a:solidFill>
                <a:latin typeface="Arial" pitchFamily="34" charset="0"/>
                <a:ea typeface="Times New Roman"/>
                <a:cs typeface="Arial" pitchFamily="34" charset="0"/>
              </a:rPr>
              <a:t>46, </a:t>
            </a:r>
            <a:r>
              <a:rPr lang="en-US" sz="1600" dirty="0" smtClean="0">
                <a:solidFill>
                  <a:srgbClr val="272525"/>
                </a:solidFill>
                <a:latin typeface="Arial" pitchFamily="34" charset="0"/>
                <a:ea typeface="Times New Roman"/>
                <a:cs typeface="Arial" pitchFamily="34" charset="0"/>
              </a:rPr>
              <a:t>3611-3613.</a:t>
            </a:r>
            <a:endParaRPr lang="en-US" sz="1600" dirty="0">
              <a:solidFill>
                <a:prstClr val="black"/>
              </a:solidFill>
              <a:latin typeface="Arial" pitchFamily="34" charset="0"/>
              <a:ea typeface="Times New Roman"/>
              <a:cs typeface="Arial" pitchFamily="34" charset="0"/>
            </a:endParaRPr>
          </a:p>
          <a:p>
            <a:pPr marL="0" lvl="0" indent="0" defTabSz="3968772">
              <a:spcBef>
                <a:spcPts val="0"/>
              </a:spcBef>
              <a:buNone/>
            </a:pPr>
            <a:endParaRPr lang="en-US" sz="1600" dirty="0">
              <a:solidFill>
                <a:prstClr val="black"/>
              </a:solidFill>
              <a:latin typeface="Arial" pitchFamily="34" charset="0"/>
              <a:ea typeface="Times New Roman"/>
              <a:cs typeface="Arial" pitchFamily="34" charset="0"/>
            </a:endParaRPr>
          </a:p>
          <a:p>
            <a:pPr marL="0" lvl="0" indent="0" defTabSz="3968772">
              <a:spcBef>
                <a:spcPts val="0"/>
              </a:spcBef>
              <a:buNone/>
            </a:pPr>
            <a:r>
              <a:rPr lang="en-US" sz="1600" dirty="0" err="1">
                <a:solidFill>
                  <a:srgbClr val="272525"/>
                </a:solidFill>
                <a:latin typeface="Arial" pitchFamily="34" charset="0"/>
                <a:ea typeface="Times New Roman"/>
                <a:cs typeface="Arial" pitchFamily="34" charset="0"/>
              </a:rPr>
              <a:t>Rotunno</a:t>
            </a:r>
            <a:r>
              <a:rPr lang="en-US" sz="1600" dirty="0">
                <a:solidFill>
                  <a:srgbClr val="272525"/>
                </a:solidFill>
                <a:latin typeface="Arial" pitchFamily="34" charset="0"/>
                <a:ea typeface="Times New Roman"/>
                <a:cs typeface="Arial" pitchFamily="34" charset="0"/>
              </a:rPr>
              <a:t>, R., and P. K. </a:t>
            </a:r>
            <a:r>
              <a:rPr lang="en-US" sz="1600" dirty="0" err="1">
                <a:solidFill>
                  <a:srgbClr val="272525"/>
                </a:solidFill>
                <a:latin typeface="Arial" pitchFamily="34" charset="0"/>
                <a:ea typeface="Times New Roman"/>
                <a:cs typeface="Arial" pitchFamily="34" charset="0"/>
              </a:rPr>
              <a:t>Smolarkiewicz</a:t>
            </a:r>
            <a:r>
              <a:rPr lang="en-US" sz="1600" dirty="0">
                <a:solidFill>
                  <a:srgbClr val="272525"/>
                </a:solidFill>
                <a:latin typeface="Arial" pitchFamily="34" charset="0"/>
                <a:ea typeface="Times New Roman"/>
                <a:cs typeface="Arial" pitchFamily="34" charset="0"/>
              </a:rPr>
              <a:t>, 1995</a:t>
            </a:r>
            <a:r>
              <a:rPr lang="en-US" sz="1600" dirty="0">
                <a:solidFill>
                  <a:srgbClr val="272525"/>
                </a:solidFill>
                <a:latin typeface="Arial" pitchFamily="34" charset="0"/>
                <a:ea typeface="Times New Roman"/>
                <a:cs typeface="Arial" pitchFamily="34" charset="0"/>
              </a:rPr>
              <a:t>: </a:t>
            </a:r>
            <a:r>
              <a:rPr lang="en-US" sz="1600" dirty="0" err="1">
                <a:solidFill>
                  <a:srgbClr val="272525"/>
                </a:solidFill>
                <a:latin typeface="Arial" pitchFamily="34" charset="0"/>
                <a:ea typeface="Times New Roman"/>
                <a:cs typeface="Arial" pitchFamily="34" charset="0"/>
              </a:rPr>
              <a:t>Vorticity</a:t>
            </a:r>
            <a:r>
              <a:rPr lang="en-US" sz="1600" dirty="0">
                <a:solidFill>
                  <a:srgbClr val="272525"/>
                </a:solidFill>
                <a:latin typeface="Arial" pitchFamily="34" charset="0"/>
                <a:ea typeface="Times New Roman"/>
                <a:cs typeface="Arial" pitchFamily="34" charset="0"/>
              </a:rPr>
              <a:t> generation in the shallow-water equations as applied to hydraulic jumps. </a:t>
            </a:r>
            <a:r>
              <a:rPr lang="en-US" sz="1600" i="1" dirty="0">
                <a:solidFill>
                  <a:srgbClr val="272525"/>
                </a:solidFill>
                <a:latin typeface="Arial" pitchFamily="34" charset="0"/>
                <a:ea typeface="Times New Roman"/>
                <a:cs typeface="Arial" pitchFamily="34" charset="0"/>
              </a:rPr>
              <a:t>J. Atmos. Sci.</a:t>
            </a:r>
            <a:r>
              <a:rPr lang="en-US" sz="1600" dirty="0">
                <a:solidFill>
                  <a:srgbClr val="272525"/>
                </a:solidFill>
                <a:latin typeface="Arial" pitchFamily="34" charset="0"/>
                <a:ea typeface="Times New Roman"/>
                <a:cs typeface="Arial" pitchFamily="34" charset="0"/>
              </a:rPr>
              <a:t>, </a:t>
            </a:r>
            <a:r>
              <a:rPr lang="en-US" sz="1600" b="1" dirty="0">
                <a:solidFill>
                  <a:srgbClr val="272525"/>
                </a:solidFill>
                <a:latin typeface="Arial" pitchFamily="34" charset="0"/>
                <a:ea typeface="Times New Roman"/>
                <a:cs typeface="Arial" pitchFamily="34" charset="0"/>
              </a:rPr>
              <a:t>52</a:t>
            </a:r>
            <a:r>
              <a:rPr lang="en-US" sz="1600" dirty="0">
                <a:solidFill>
                  <a:srgbClr val="272525"/>
                </a:solidFill>
                <a:latin typeface="Arial" pitchFamily="34" charset="0"/>
                <a:ea typeface="Times New Roman"/>
                <a:cs typeface="Arial" pitchFamily="34" charset="0"/>
              </a:rPr>
              <a:t>, 320-330.</a:t>
            </a:r>
            <a:endParaRPr lang="en-US" sz="1600" dirty="0">
              <a:solidFill>
                <a:prstClr val="black"/>
              </a:solidFill>
              <a:latin typeface="Arial" pitchFamily="34" charset="0"/>
              <a:ea typeface="Times New Roman"/>
              <a:cs typeface="Arial" pitchFamily="34" charset="0"/>
            </a:endParaRPr>
          </a:p>
          <a:p>
            <a:pPr marL="0" lvl="0" indent="0" defTabSz="3968772">
              <a:spcBef>
                <a:spcPts val="0"/>
              </a:spcBef>
              <a:buNone/>
            </a:pPr>
            <a:endParaRPr lang="en-US" sz="1600" dirty="0">
              <a:solidFill>
                <a:srgbClr val="272525"/>
              </a:solidFill>
              <a:latin typeface="Arial" pitchFamily="34" charset="0"/>
              <a:ea typeface="Times New Roman"/>
              <a:cs typeface="Arial" pitchFamily="34" charset="0"/>
            </a:endParaRPr>
          </a:p>
          <a:p>
            <a:pPr marL="0" lvl="0" indent="0" defTabSz="3968772">
              <a:spcBef>
                <a:spcPts val="0"/>
              </a:spcBef>
              <a:buNone/>
            </a:pPr>
            <a:r>
              <a:rPr lang="en-US" sz="1600" dirty="0" err="1">
                <a:solidFill>
                  <a:srgbClr val="272525"/>
                </a:solidFill>
                <a:latin typeface="Arial" pitchFamily="34" charset="0"/>
                <a:ea typeface="Times New Roman"/>
                <a:cs typeface="Arial" pitchFamily="34" charset="0"/>
              </a:rPr>
              <a:t>Smolarkiewicz</a:t>
            </a:r>
            <a:r>
              <a:rPr lang="en-US" sz="1600" dirty="0">
                <a:solidFill>
                  <a:srgbClr val="272525"/>
                </a:solidFill>
                <a:latin typeface="Arial" pitchFamily="34" charset="0"/>
                <a:ea typeface="Times New Roman"/>
                <a:cs typeface="Arial" pitchFamily="34" charset="0"/>
              </a:rPr>
              <a:t>, P. K., and R. </a:t>
            </a:r>
            <a:r>
              <a:rPr lang="en-US" sz="1600" dirty="0" err="1">
                <a:solidFill>
                  <a:srgbClr val="272525"/>
                </a:solidFill>
                <a:latin typeface="Arial" pitchFamily="34" charset="0"/>
                <a:ea typeface="Times New Roman"/>
                <a:cs typeface="Arial" pitchFamily="34" charset="0"/>
              </a:rPr>
              <a:t>Rotunno</a:t>
            </a:r>
            <a:r>
              <a:rPr lang="en-US" sz="1600" dirty="0">
                <a:solidFill>
                  <a:srgbClr val="272525"/>
                </a:solidFill>
                <a:latin typeface="Arial" pitchFamily="34" charset="0"/>
                <a:ea typeface="Times New Roman"/>
                <a:cs typeface="Arial" pitchFamily="34" charset="0"/>
              </a:rPr>
              <a:t>, 1989: Low Froude number flow past three-dimensional obstacles. Part I: </a:t>
            </a:r>
            <a:r>
              <a:rPr lang="en-US" sz="1600" dirty="0" err="1">
                <a:solidFill>
                  <a:srgbClr val="272525"/>
                </a:solidFill>
                <a:latin typeface="Arial" pitchFamily="34" charset="0"/>
                <a:ea typeface="Times New Roman"/>
                <a:cs typeface="Arial" pitchFamily="34" charset="0"/>
              </a:rPr>
              <a:t>Baroclinically</a:t>
            </a:r>
            <a:r>
              <a:rPr lang="en-US" sz="1600" dirty="0">
                <a:solidFill>
                  <a:srgbClr val="272525"/>
                </a:solidFill>
                <a:latin typeface="Arial" pitchFamily="34" charset="0"/>
                <a:ea typeface="Times New Roman"/>
                <a:cs typeface="Arial" pitchFamily="34" charset="0"/>
              </a:rPr>
              <a:t> generated lee vortices. </a:t>
            </a:r>
            <a:r>
              <a:rPr lang="en-US" sz="1600" i="1" dirty="0">
                <a:solidFill>
                  <a:srgbClr val="272525"/>
                </a:solidFill>
                <a:latin typeface="Arial" pitchFamily="34" charset="0"/>
                <a:ea typeface="Times New Roman"/>
                <a:cs typeface="Arial" pitchFamily="34" charset="0"/>
              </a:rPr>
              <a:t>J. Atmos. Sci., </a:t>
            </a:r>
            <a:r>
              <a:rPr lang="en-US" sz="1600" b="1" dirty="0">
                <a:solidFill>
                  <a:srgbClr val="272525"/>
                </a:solidFill>
                <a:latin typeface="Arial" pitchFamily="34" charset="0"/>
                <a:ea typeface="Times New Roman"/>
                <a:cs typeface="Arial" pitchFamily="34" charset="0"/>
              </a:rPr>
              <a:t>46, </a:t>
            </a:r>
            <a:r>
              <a:rPr lang="en-US" sz="1600" dirty="0">
                <a:solidFill>
                  <a:srgbClr val="272525"/>
                </a:solidFill>
                <a:latin typeface="Arial" pitchFamily="34" charset="0"/>
                <a:ea typeface="Times New Roman"/>
                <a:cs typeface="Arial" pitchFamily="34" charset="0"/>
              </a:rPr>
              <a:t>1154–1164.</a:t>
            </a:r>
          </a:p>
          <a:p>
            <a:pPr marL="0" lvl="0" indent="0" defTabSz="3968772">
              <a:spcBef>
                <a:spcPts val="0"/>
              </a:spcBef>
              <a:buNone/>
            </a:pPr>
            <a:endParaRPr lang="en-US" sz="1600" dirty="0">
              <a:solidFill>
                <a:srgbClr val="272525"/>
              </a:solidFill>
              <a:latin typeface="Arial" pitchFamily="34" charset="0"/>
              <a:ea typeface="Times New Roman"/>
              <a:cs typeface="Arial" pitchFamily="34" charset="0"/>
            </a:endParaRPr>
          </a:p>
          <a:p>
            <a:pPr marL="0" lvl="0" indent="0" defTabSz="3968772">
              <a:spcBef>
                <a:spcPts val="0"/>
              </a:spcBef>
              <a:buNone/>
            </a:pPr>
            <a:r>
              <a:rPr lang="en-US" sz="1600" dirty="0">
                <a:solidFill>
                  <a:prstClr val="black"/>
                </a:solidFill>
                <a:latin typeface="Arial" pitchFamily="34" charset="0"/>
                <a:ea typeface="Times New Roman"/>
                <a:cs typeface="Arial" pitchFamily="34" charset="0"/>
              </a:rPr>
              <a:t>Young, G.S., and J. </a:t>
            </a:r>
            <a:r>
              <a:rPr lang="en-US" sz="1600" dirty="0" err="1">
                <a:solidFill>
                  <a:prstClr val="black"/>
                </a:solidFill>
                <a:latin typeface="Arial" pitchFamily="34" charset="0"/>
                <a:ea typeface="Times New Roman"/>
                <a:cs typeface="Arial" pitchFamily="34" charset="0"/>
              </a:rPr>
              <a:t>Zawislak</a:t>
            </a:r>
            <a:r>
              <a:rPr lang="en-US" sz="1600" dirty="0">
                <a:solidFill>
                  <a:prstClr val="black"/>
                </a:solidFill>
                <a:latin typeface="Arial" pitchFamily="34" charset="0"/>
                <a:ea typeface="Times New Roman"/>
                <a:cs typeface="Arial" pitchFamily="34" charset="0"/>
              </a:rPr>
              <a:t>, 2006: An observational study of vortex spacing in island wake vortex streets. </a:t>
            </a:r>
            <a:r>
              <a:rPr lang="en-US" sz="1600" i="1" dirty="0">
                <a:solidFill>
                  <a:prstClr val="black"/>
                </a:solidFill>
                <a:latin typeface="Arial" pitchFamily="34" charset="0"/>
                <a:ea typeface="Times New Roman"/>
                <a:cs typeface="Arial" pitchFamily="34" charset="0"/>
              </a:rPr>
              <a:t>Mon. </a:t>
            </a:r>
            <a:r>
              <a:rPr lang="en-US" sz="1600" i="1" dirty="0" err="1">
                <a:solidFill>
                  <a:prstClr val="black"/>
                </a:solidFill>
                <a:latin typeface="Arial" pitchFamily="34" charset="0"/>
                <a:ea typeface="Times New Roman"/>
                <a:cs typeface="Arial" pitchFamily="34" charset="0"/>
              </a:rPr>
              <a:t>Wea</a:t>
            </a:r>
            <a:r>
              <a:rPr lang="en-US" sz="1600" i="1" dirty="0">
                <a:solidFill>
                  <a:prstClr val="black"/>
                </a:solidFill>
                <a:latin typeface="Arial" pitchFamily="34" charset="0"/>
                <a:ea typeface="Times New Roman"/>
                <a:cs typeface="Arial" pitchFamily="34" charset="0"/>
              </a:rPr>
              <a:t>. Rev.</a:t>
            </a:r>
            <a:r>
              <a:rPr lang="en-US" sz="1600" dirty="0">
                <a:solidFill>
                  <a:prstClr val="black"/>
                </a:solidFill>
                <a:latin typeface="Arial" pitchFamily="34" charset="0"/>
                <a:ea typeface="Times New Roman"/>
                <a:cs typeface="Arial" pitchFamily="34" charset="0"/>
              </a:rPr>
              <a:t>, </a:t>
            </a:r>
            <a:r>
              <a:rPr lang="en-US" sz="1600" b="1" dirty="0">
                <a:solidFill>
                  <a:prstClr val="black"/>
                </a:solidFill>
                <a:latin typeface="Arial" pitchFamily="34" charset="0"/>
                <a:ea typeface="Times New Roman"/>
                <a:cs typeface="Arial" pitchFamily="34" charset="0"/>
              </a:rPr>
              <a:t>134</a:t>
            </a:r>
            <a:r>
              <a:rPr lang="en-US" sz="1600" dirty="0">
                <a:solidFill>
                  <a:prstClr val="black"/>
                </a:solidFill>
                <a:latin typeface="Arial" pitchFamily="34" charset="0"/>
                <a:ea typeface="Times New Roman"/>
                <a:cs typeface="Arial" pitchFamily="34" charset="0"/>
              </a:rPr>
              <a:t>, 2285-2294.</a:t>
            </a:r>
            <a:endParaRPr lang="en-US" sz="2000" dirty="0">
              <a:solidFill>
                <a:prstClr val="black"/>
              </a:solidFill>
              <a:latin typeface="Arial" pitchFamily="34" charset="0"/>
              <a:ea typeface="Times New Roman"/>
              <a:cs typeface="Arial" pitchFamily="34" charset="0"/>
            </a:endParaRPr>
          </a:p>
          <a:p>
            <a:endParaRPr lang="en-US" dirty="0"/>
          </a:p>
        </p:txBody>
      </p:sp>
    </p:spTree>
    <p:extLst>
      <p:ext uri="{BB962C8B-B14F-4D97-AF65-F5344CB8AC3E}">
        <p14:creationId xmlns:p14="http://schemas.microsoft.com/office/powerpoint/2010/main" val="108842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Grover Beach Eddy—Sept. 12, 2006</a:t>
            </a:r>
            <a:endParaRPr lang="en-US" dirty="0"/>
          </a:p>
        </p:txBody>
      </p:sp>
      <p:pic>
        <p:nvPicPr>
          <p:cNvPr id="4" name="Picture 11" descr="eddy_grover_beach_highcontra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6581" y="1223964"/>
            <a:ext cx="8416419" cy="561094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902855" y="572761"/>
            <a:ext cx="7620000" cy="646331"/>
          </a:xfrm>
          <a:prstGeom prst="rect">
            <a:avLst/>
          </a:prstGeom>
        </p:spPr>
        <p:txBody>
          <a:bodyPr wrap="square">
            <a:spAutoFit/>
          </a:bodyPr>
          <a:lstStyle/>
          <a:p>
            <a:r>
              <a:rPr lang="en-US" dirty="0" smtClean="0">
                <a:solidFill>
                  <a:prstClr val="black"/>
                </a:solidFill>
              </a:rPr>
              <a:t>Again, the pilot flying California coastal routes for </a:t>
            </a:r>
            <a:r>
              <a:rPr lang="en-US" dirty="0" err="1" smtClean="0">
                <a:solidFill>
                  <a:prstClr val="black"/>
                </a:solidFill>
              </a:rPr>
              <a:t>Skywest</a:t>
            </a:r>
            <a:r>
              <a:rPr lang="en-US" dirty="0" smtClean="0">
                <a:solidFill>
                  <a:prstClr val="black"/>
                </a:solidFill>
              </a:rPr>
              <a:t> Airlines observed and photographed this cloud formation looking toward the west</a:t>
            </a:r>
            <a:endParaRPr lang="en-US" dirty="0">
              <a:solidFill>
                <a:prstClr val="black"/>
              </a:solidFill>
            </a:endParaRPr>
          </a:p>
        </p:txBody>
      </p:sp>
      <p:sp>
        <p:nvSpPr>
          <p:cNvPr id="6" name="Rectangle 5"/>
          <p:cNvSpPr/>
          <p:nvPr/>
        </p:nvSpPr>
        <p:spPr>
          <a:xfrm>
            <a:off x="381000" y="1600200"/>
            <a:ext cx="8382000" cy="369332"/>
          </a:xfrm>
          <a:prstGeom prst="rect">
            <a:avLst/>
          </a:prstGeom>
        </p:spPr>
        <p:txBody>
          <a:bodyPr wrap="square">
            <a:spAutoFit/>
          </a:bodyPr>
          <a:lstStyle/>
          <a:p>
            <a:r>
              <a:rPr lang="en-US" b="1" dirty="0" smtClean="0">
                <a:solidFill>
                  <a:prstClr val="black"/>
                </a:solidFill>
              </a:rPr>
              <a:t>Photo by “KB” courtesy former ERAU flight instructor and student, Capt. Peter Weiss</a:t>
            </a:r>
            <a:endParaRPr lang="en-US" b="1" dirty="0">
              <a:solidFill>
                <a:prstClr val="black"/>
              </a:solidFill>
            </a:endParaRPr>
          </a:p>
        </p:txBody>
      </p:sp>
    </p:spTree>
    <p:extLst>
      <p:ext uri="{BB962C8B-B14F-4D97-AF65-F5344CB8AC3E}">
        <p14:creationId xmlns:p14="http://schemas.microsoft.com/office/powerpoint/2010/main" val="3216716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Autofit/>
          </a:bodyPr>
          <a:lstStyle/>
          <a:p>
            <a:pPr algn="l"/>
            <a:r>
              <a:rPr lang="en-US" sz="2800" dirty="0" smtClean="0"/>
              <a:t>Similar eddies on order of 10’s of km frequently seen in satellite imagery since 1960’s downwind of inversion-penetrating terrain—e.g. Guadalupe Island— “von Karman vortex streets”:</a:t>
            </a:r>
            <a:endParaRPr lang="en-US" sz="2800"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807373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1143000" y="2667000"/>
            <a:ext cx="1371600" cy="4191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143000" y="3086100"/>
            <a:ext cx="1600200" cy="210705"/>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143000" y="3086100"/>
            <a:ext cx="1600200" cy="8001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143000" y="3086100"/>
            <a:ext cx="1676400" cy="11811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002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28754"/>
          </a:xfrm>
        </p:spPr>
        <p:txBody>
          <a:bodyPr>
            <a:normAutofit fontScale="90000"/>
          </a:bodyPr>
          <a:lstStyle/>
          <a:p>
            <a:r>
              <a:rPr lang="en-US" dirty="0" smtClean="0"/>
              <a:t>and downwind of headlands:</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C:\Users\mullerb\Documents\Muller\Course_resources\Wx365\Notes\Coastal_eddies\Cal_coast_4-27-2013\eddies_cal_coast_4-27-2013_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754"/>
            <a:ext cx="9144000" cy="622924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3200400" y="1143000"/>
            <a:ext cx="914400" cy="2286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200400" y="1143000"/>
            <a:ext cx="914400" cy="6096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00400" y="1143000"/>
            <a:ext cx="914400" cy="9906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269673" y="3505200"/>
            <a:ext cx="1302327" cy="51435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953000" y="5867400"/>
            <a:ext cx="798945" cy="3048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269673" y="3752850"/>
            <a:ext cx="1454727" cy="2667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269673" y="3276600"/>
            <a:ext cx="1226127" cy="74295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4320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O[10-100 </a:t>
            </a:r>
            <a:r>
              <a:rPr lang="en-US" dirty="0" smtClean="0"/>
              <a:t>km] eddies not unusual off CA coast—but photographs of them are.</a:t>
            </a:r>
            <a:endParaRPr lang="en-US" dirty="0"/>
          </a:p>
        </p:txBody>
      </p:sp>
      <p:sp>
        <p:nvSpPr>
          <p:cNvPr id="3" name="Content Placeholder 2"/>
          <p:cNvSpPr>
            <a:spLocks noGrp="1"/>
          </p:cNvSpPr>
          <p:nvPr>
            <p:ph idx="1"/>
          </p:nvPr>
        </p:nvSpPr>
        <p:spPr>
          <a:xfrm>
            <a:off x="457200" y="2057400"/>
            <a:ext cx="8229600" cy="4068763"/>
          </a:xfrm>
        </p:spPr>
        <p:txBody>
          <a:bodyPr>
            <a:normAutofit/>
          </a:bodyPr>
          <a:lstStyle/>
          <a:p>
            <a:r>
              <a:rPr lang="en-US" dirty="0" smtClean="0"/>
              <a:t>The photos are unique—to our knowledge, these will be the first close-up aerial photos, taken from an airplane, to appear </a:t>
            </a:r>
            <a:r>
              <a:rPr lang="en-US" dirty="0"/>
              <a:t>in publication (Muller et. al. 2013, submitted to Monthly Weather Review</a:t>
            </a:r>
            <a:r>
              <a:rPr lang="en-US" dirty="0" smtClean="0"/>
              <a:t>).</a:t>
            </a:r>
            <a:endParaRPr lang="en-US" dirty="0"/>
          </a:p>
        </p:txBody>
      </p:sp>
    </p:spTree>
    <p:extLst>
      <p:ext uri="{BB962C8B-B14F-4D97-AF65-F5344CB8AC3E}">
        <p14:creationId xmlns:p14="http://schemas.microsoft.com/office/powerpoint/2010/main" val="32777056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 y="228600"/>
            <a:ext cx="9144000" cy="1447800"/>
          </a:xfrm>
        </p:spPr>
        <p:txBody>
          <a:bodyPr>
            <a:noAutofit/>
          </a:bodyPr>
          <a:lstStyle/>
          <a:p>
            <a:pPr algn="l"/>
            <a:r>
              <a:rPr lang="en-US" sz="2800" b="1" dirty="0" smtClean="0"/>
              <a:t>Eddies in the lee of high terrain </a:t>
            </a:r>
            <a:r>
              <a:rPr lang="en-US" sz="2800" b="1" dirty="0" smtClean="0"/>
              <a:t>have </a:t>
            </a:r>
            <a:r>
              <a:rPr lang="en-US" sz="2800" b="1" dirty="0" smtClean="0"/>
              <a:t>been discussed extensively in theoretical </a:t>
            </a:r>
            <a:r>
              <a:rPr lang="en-US" sz="2800" b="1" dirty="0" smtClean="0"/>
              <a:t>literature (</a:t>
            </a:r>
            <a:r>
              <a:rPr lang="en-US" sz="2800" b="1" dirty="0" err="1" smtClean="0"/>
              <a:t>Smolarkiewicz</a:t>
            </a:r>
            <a:r>
              <a:rPr lang="en-US" sz="2800" b="1" dirty="0" smtClean="0"/>
              <a:t> and </a:t>
            </a:r>
            <a:r>
              <a:rPr lang="en-US" sz="2800" b="1" dirty="0" err="1" smtClean="0"/>
              <a:t>Rotunno</a:t>
            </a:r>
            <a:r>
              <a:rPr lang="en-US" sz="2800" b="1" dirty="0" smtClean="0"/>
              <a:t> 1989, Smith 1989, </a:t>
            </a:r>
            <a:r>
              <a:rPr lang="en-US" sz="2800" b="1" dirty="0" err="1" smtClean="0"/>
              <a:t>Schar</a:t>
            </a:r>
            <a:r>
              <a:rPr lang="en-US" sz="2800" b="1" dirty="0" smtClean="0"/>
              <a:t> and Durran 1997, </a:t>
            </a:r>
            <a:r>
              <a:rPr lang="en-US" sz="2800" b="1" dirty="0" err="1" smtClean="0"/>
              <a:t>Epifanio</a:t>
            </a:r>
            <a:r>
              <a:rPr lang="en-US" sz="2800" b="1" dirty="0" smtClean="0"/>
              <a:t> and </a:t>
            </a:r>
            <a:r>
              <a:rPr lang="en-US" sz="2800" b="1" dirty="0" err="1" smtClean="0"/>
              <a:t>Rotunno</a:t>
            </a:r>
            <a:r>
              <a:rPr lang="en-US" sz="2800" b="1" dirty="0" smtClean="0"/>
              <a:t> 2005); </a:t>
            </a:r>
            <a:r>
              <a:rPr lang="en-US" sz="2800" b="1" dirty="0" smtClean="0"/>
              <a:t>also have practical implications:</a:t>
            </a:r>
            <a:endParaRPr lang="en-US" sz="2800" b="1" dirty="0"/>
          </a:p>
        </p:txBody>
      </p:sp>
      <p:sp>
        <p:nvSpPr>
          <p:cNvPr id="3" name="Content Placeholder 2"/>
          <p:cNvSpPr>
            <a:spLocks noGrp="1"/>
          </p:cNvSpPr>
          <p:nvPr>
            <p:ph idx="1"/>
          </p:nvPr>
        </p:nvSpPr>
        <p:spPr>
          <a:xfrm>
            <a:off x="457200" y="1828800"/>
            <a:ext cx="8229600" cy="5181600"/>
          </a:xfrm>
        </p:spPr>
        <p:txBody>
          <a:bodyPr>
            <a:normAutofit fontScale="92500"/>
          </a:bodyPr>
          <a:lstStyle/>
          <a:p>
            <a:r>
              <a:rPr lang="en-US" sz="2800" dirty="0"/>
              <a:t>A</a:t>
            </a:r>
            <a:r>
              <a:rPr lang="en-US" sz="2800" dirty="0" smtClean="0"/>
              <a:t>ir </a:t>
            </a:r>
            <a:r>
              <a:rPr lang="en-US" sz="2800" dirty="0"/>
              <a:t>pollution </a:t>
            </a:r>
            <a:r>
              <a:rPr lang="en-US" sz="2800" dirty="0" smtClean="0"/>
              <a:t>transport: hypothesized </a:t>
            </a:r>
            <a:r>
              <a:rPr lang="en-US" sz="2800" dirty="0"/>
              <a:t>to play a role in mixing at the coastal margin and have been implicated in cross-inversion fluxes of ozone and momentum (Lester 1985). </a:t>
            </a:r>
            <a:endParaRPr lang="en-US" sz="2800" dirty="0" smtClean="0"/>
          </a:p>
          <a:p>
            <a:r>
              <a:rPr lang="en-US" sz="2800" dirty="0" smtClean="0"/>
              <a:t>Unexpected </a:t>
            </a:r>
            <a:r>
              <a:rPr lang="en-US" sz="2800" dirty="0"/>
              <a:t>wind shifts for sailors or pilots</a:t>
            </a:r>
            <a:r>
              <a:rPr lang="en-US" sz="2800" dirty="0" smtClean="0"/>
              <a:t>, especially landing or taking off at a coastal airport.</a:t>
            </a:r>
          </a:p>
          <a:p>
            <a:r>
              <a:rPr lang="en-US" sz="2800" dirty="0" smtClean="0"/>
              <a:t>Anecdotal </a:t>
            </a:r>
            <a:r>
              <a:rPr lang="en-US" sz="2800" dirty="0"/>
              <a:t>reports suggest an environment of strong aircraft turbulence in the lee of islands that produce similar eddies </a:t>
            </a:r>
            <a:r>
              <a:rPr lang="en-US" sz="2800" dirty="0" smtClean="0"/>
              <a:t>(Bob Baxter, Paul </a:t>
            </a:r>
            <a:r>
              <a:rPr lang="en-US" sz="2800" dirty="0" err="1" smtClean="0"/>
              <a:t>Ruscher</a:t>
            </a:r>
            <a:r>
              <a:rPr lang="en-US" sz="2800" dirty="0" smtClean="0"/>
              <a:t>, personal communications).</a:t>
            </a:r>
          </a:p>
          <a:p>
            <a:r>
              <a:rPr lang="en-US" sz="2800" dirty="0" smtClean="0"/>
              <a:t>Wake region on lee side of terrain can provide </a:t>
            </a:r>
            <a:r>
              <a:rPr lang="en-US" sz="2800" dirty="0" err="1" smtClean="0"/>
              <a:t>vorticity</a:t>
            </a:r>
            <a:r>
              <a:rPr lang="en-US" sz="2800" dirty="0" smtClean="0"/>
              <a:t> for “fire whirls” (</a:t>
            </a:r>
            <a:r>
              <a:rPr lang="en-US" sz="2800" dirty="0" err="1" smtClean="0"/>
              <a:t>Forthofer</a:t>
            </a:r>
            <a:r>
              <a:rPr lang="en-US" sz="2800" dirty="0" smtClean="0"/>
              <a:t> and </a:t>
            </a:r>
            <a:r>
              <a:rPr lang="en-US" sz="2800" dirty="0" err="1" smtClean="0"/>
              <a:t>Goodrick</a:t>
            </a:r>
            <a:r>
              <a:rPr lang="en-US" sz="2800" dirty="0" smtClean="0"/>
              <a:t> 2011)</a:t>
            </a:r>
          </a:p>
        </p:txBody>
      </p:sp>
    </p:spTree>
    <p:extLst>
      <p:ext uri="{BB962C8B-B14F-4D97-AF65-F5344CB8AC3E}">
        <p14:creationId xmlns:p14="http://schemas.microsoft.com/office/powerpoint/2010/main" val="917424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582" y="0"/>
            <a:ext cx="8229600" cy="4525963"/>
          </a:xfrm>
        </p:spPr>
        <p:txBody>
          <a:bodyPr/>
          <a:lstStyle/>
          <a:p>
            <a:pPr marL="0" lvl="0" indent="0">
              <a:buNone/>
            </a:pPr>
            <a:r>
              <a:rPr lang="en-US" sz="2600" b="1" dirty="0">
                <a:solidFill>
                  <a:prstClr val="black"/>
                </a:solidFill>
              </a:rPr>
              <a:t>Strong turbulence in the lee of the Hawaiian island of Kauai was documented as a cause of the breakup and crash of NASA’s ultralight unmanned aerial vehicle Helios (Porter et al., 2007).</a:t>
            </a:r>
            <a:endParaRPr lang="en-US" sz="2600" b="1"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447800"/>
            <a:ext cx="3829050" cy="252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81922"/>
            <a:ext cx="4267200" cy="2776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382" y="4056734"/>
            <a:ext cx="4314825" cy="2826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1492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8390</TotalTime>
  <Words>2059</Words>
  <Application>Microsoft Office PowerPoint</Application>
  <PresentationFormat>On-screen Show (4:3)</PresentationFormat>
  <Paragraphs>129</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A13L-06. An Analysis of Unique Aerial Photographs of Atmospheric Eddies in Marine Stratocumulus Clouds Downwind of Complex Terrain Along the California Coast</vt:lpstr>
      <vt:lpstr>Purpose of this talk:</vt:lpstr>
      <vt:lpstr>Santa Cruz Island Eddy—July 16, 2006</vt:lpstr>
      <vt:lpstr>Grover Beach Eddy—Sept. 12, 2006</vt:lpstr>
      <vt:lpstr>Similar eddies on order of 10’s of km frequently seen in satellite imagery since 1960’s downwind of inversion-penetrating terrain—e.g. Guadalupe Island— “von Karman vortex streets”:</vt:lpstr>
      <vt:lpstr>and downwind of headlands:</vt:lpstr>
      <vt:lpstr>O[10-100 km] eddies not unusual off CA coast—but photographs of them are.</vt:lpstr>
      <vt:lpstr>Eddies in the lee of high terrain have been discussed extensively in theoretical literature (Smolarkiewicz and Rotunno 1989, Smith 1989, Schar and Durran 1997, Epifanio and Rotunno 2005); also have practical implications:</vt:lpstr>
      <vt:lpstr>PowerPoint Presentation</vt:lpstr>
      <vt:lpstr>Fire whirls responsible for extreme/dangerous fire behavior. “The most favorable situation for fire whirls is a fire burning on the slopes or in the canyons on the lee side of a ridge.” –Countryman (1971)</vt:lpstr>
      <vt:lpstr>PowerPoint Presentation</vt:lpstr>
      <vt:lpstr>PowerPoint Presentation</vt:lpstr>
      <vt:lpstr>PowerPoint Presentation</vt:lpstr>
      <vt:lpstr>Description of Santa Cruz Island Eddy, July 16, 2006</vt:lpstr>
      <vt:lpstr>Note 10 deg C inversion on San Diego sounding:</vt:lpstr>
      <vt:lpstr>Froude number estimates used formulation for a continuously stratified atmosphere; low values usually mean very stable atmosphere.</vt:lpstr>
      <vt:lpstr>PowerPoint Presentation</vt:lpstr>
      <vt:lpstr>PowerPoint Presentation</vt:lpstr>
      <vt:lpstr>In absence of high resolution data or  model simulation it is impossible to determine formation mechanism.</vt:lpstr>
      <vt:lpstr>Description and analysis of Grover Beach eddy—Sept. 12, 2006</vt:lpstr>
      <vt:lpstr>San Diego sounding—very strong subsidence inversion.</vt:lpstr>
      <vt:lpstr>Froude number estimates for Grover Beach eddy averaged from Oakland and San Diego soundings (Vandenberg not available).</vt:lpstr>
      <vt:lpstr>Inversion-penetrating terrain that produced the eddy with special observation locations plotted.</vt:lpstr>
      <vt:lpstr>PowerPoint Presentation</vt:lpstr>
      <vt:lpstr>Satellite animation—Grover Beach eddy</vt:lpstr>
      <vt:lpstr>PowerPoint Presentation</vt:lpstr>
      <vt:lpstr>PowerPoint Presentation</vt:lpstr>
      <vt:lpstr>Meteogram from PG&amp;E’s 76 m meteorological tower during eddy passage.</vt:lpstr>
      <vt:lpstr>In absence of high resolution data or  model simulation it is impossible to determine formation mechanism.</vt:lpstr>
      <vt:lpstr>Possible formation mechanism—tilting of “backward rolling” (negative) horizontal vorticity into the vertical.</vt:lpstr>
      <vt:lpstr>PowerPoint Presentation</vt:lpstr>
      <vt:lpstr>Implications and questions for numerical modeling:</vt:lpstr>
      <vt:lpstr>PowerPoint Presentation</vt:lpstr>
      <vt:lpstr>Predictablility</vt:lpstr>
      <vt:lpstr>References</vt:lpstr>
    </vt:vector>
  </TitlesOfParts>
  <Company>ERAU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Grover Beach and Santa Cruz Island Eddies</dc:title>
  <dc:creator>Muller, Bradley M.</dc:creator>
  <cp:lastModifiedBy>Muller, Bradley M.</cp:lastModifiedBy>
  <cp:revision>122</cp:revision>
  <dcterms:created xsi:type="dcterms:W3CDTF">2013-10-09T12:36:45Z</dcterms:created>
  <dcterms:modified xsi:type="dcterms:W3CDTF">2013-12-06T16:23:32Z</dcterms:modified>
</cp:coreProperties>
</file>