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83" r:id="rId3"/>
    <p:sldId id="291" r:id="rId4"/>
    <p:sldId id="300" r:id="rId5"/>
    <p:sldId id="284" r:id="rId6"/>
    <p:sldId id="299" r:id="rId7"/>
    <p:sldId id="259" r:id="rId8"/>
    <p:sldId id="260" r:id="rId9"/>
    <p:sldId id="305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03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8" r:id="rId27"/>
    <p:sldId id="279" r:id="rId28"/>
    <p:sldId id="292" r:id="rId29"/>
    <p:sldId id="293" r:id="rId30"/>
    <p:sldId id="285" r:id="rId31"/>
    <p:sldId id="286" r:id="rId32"/>
    <p:sldId id="287" r:id="rId33"/>
    <p:sldId id="301" r:id="rId34"/>
    <p:sldId id="302" r:id="rId35"/>
    <p:sldId id="288" r:id="rId36"/>
    <p:sldId id="289" r:id="rId37"/>
    <p:sldId id="290" r:id="rId38"/>
    <p:sldId id="297" r:id="rId39"/>
    <p:sldId id="298" r:id="rId40"/>
    <p:sldId id="306" r:id="rId41"/>
    <p:sldId id="276" r:id="rId42"/>
    <p:sldId id="277" r:id="rId43"/>
    <p:sldId id="304" r:id="rId44"/>
    <p:sldId id="280" r:id="rId45"/>
    <p:sldId id="281" r:id="rId46"/>
    <p:sldId id="294" r:id="rId47"/>
    <p:sldId id="295" r:id="rId48"/>
    <p:sldId id="296" r:id="rId49"/>
    <p:sldId id="282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420BA3-6D73-4DB7-B1EA-CDF5FF4197C6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0230789-B5FC-452B-A489-1AA4381F9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A00792-2EF8-4A25-A70E-F1018C99A2D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F4F2F5-4E49-4F37-A029-1DF2E15A4F5F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4F46B2-6501-45DE-A3B2-9A8D1B848B33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EC23D9-CC7B-4552-ACAD-A41BF783D02A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BCCD8B-9BAB-4CD8-A42F-974E624F577D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755175-3322-443A-92B6-414B38D2F012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86D617-DF09-4E01-8816-70EB4ADB722B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2DD75F-5A66-4DAE-86FF-72A6A6AD2E4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7E0866-373F-485C-B925-A9302799D448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A47C9C-B018-49FF-AD39-CB3CFDD6A3AF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16D3DA-3E92-4711-AD25-66D9721E80A5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E8ABB0-77AB-4023-A880-8AB475958C6D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D67D20-3B8F-4CB2-BD16-AF623F576832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308168-4A0B-48C4-AF32-B0CF9D0A8AD9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D0E07E-6E7C-4BF7-8770-2F54BD9A25A6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D6ACA-6EBA-47E6-93E4-86E46F210234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40DE1-C6B3-4C2C-90A7-685F302F2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5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445C6-2FD4-489B-AAD4-4A0C1886C20C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4213-1DB3-4A53-847B-89C69A061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29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E054-132C-4840-A2D2-0A59A17C80EA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AE5F9-7EDA-46FD-835D-4F4DAAB85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177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65CEF-D6BD-48BD-A164-79433F6A4653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15406-3801-43DB-99F5-088B157D0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36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950A-3FC4-4B8A-9899-F0B57203940D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749A2-79CC-470C-90D8-856FB35FD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96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E9D7E-5F11-497F-9A5E-4CA49B35FB34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C68B-E5FA-43FF-9042-64C0A9289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338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56BB-B801-4475-9091-BCDBE8E09FD7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57F01-BD80-4CF3-9BFB-55E28F6A32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69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071FC-7310-44E5-A126-5163C93161AB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6A9ED-9422-4FC6-AAA3-E061AB6AD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6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5BB93-CAB1-4BDE-9345-4512700F4DBF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969B-4CD7-4210-A519-0A020476E4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81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AF07D-FD41-44EE-8045-71DC4F3C99E0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8963E-6781-4942-90A5-2FF633400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798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A5B9E-25B9-412D-920D-8801815CC6B1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C7535-83BD-4D3D-81DB-FF369A54C3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6641C3-1AE7-4847-8EBF-49FEDE7A4CF0}" type="datetimeFigureOut">
              <a:rPr lang="en-US"/>
              <a:pPr>
                <a:defRPr/>
              </a:pPr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16ED8D-5AA9-4022-9B67-E306AF2AFC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cimss.ssec.wisc.edu/goes/blog/archives/55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met.tamu.edu/class/wflm/tut/sat/sat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elsen@ariel.met.tamu.edu" TargetMode="External"/><Relationship Id="rId5" Type="http://schemas.openxmlformats.org/officeDocument/2006/relationships/hyperlink" Target="http://www.met.tamu.edu/" TargetMode="External"/><Relationship Id="rId4" Type="http://schemas.openxmlformats.org/officeDocument/2006/relationships/hyperlink" Target="http://www.tamu.edu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x.db.erau.edu/faculty/mullerb/Wx365/Fog/fog_satellite.html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x/erau_sat/" TargetMode="External"/><Relationship Id="rId7" Type="http://schemas.openxmlformats.org/officeDocument/2006/relationships/hyperlink" Target="http://www.nrlmry.navy.mil/sat-bin/over.cgi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sec.wisc.edu/data/" TargetMode="External"/><Relationship Id="rId5" Type="http://schemas.openxmlformats.org/officeDocument/2006/relationships/hyperlink" Target="http://wwwghcc.msfc.nasa.gov/GOES/" TargetMode="External"/><Relationship Id="rId4" Type="http://schemas.openxmlformats.org/officeDocument/2006/relationships/hyperlink" Target="http://adds.aviationweather.gov/satellite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Detecting Cloud Type in Satellite Imagery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3076" name="Picture 3" descr="GOES12452010279dTFrJ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524000"/>
            <a:ext cx="67310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Visible Images</a:t>
            </a:r>
            <a:br>
              <a:rPr lang="en-US" smtClean="0"/>
            </a:br>
            <a:r>
              <a:rPr lang="en-US" sz="3600" smtClean="0"/>
              <a:t>Surface  Reflectivity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50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Brightness on a visible image directly related to reflectivity</a:t>
            </a:r>
          </a:p>
          <a:p>
            <a:pPr eaLnBrk="1" hangingPunct="1"/>
            <a:r>
              <a:rPr lang="en-US" altLang="en-US" sz="2800" dirty="0" smtClean="0"/>
              <a:t>Highly reflective surfaces appear bright white</a:t>
            </a:r>
          </a:p>
          <a:p>
            <a:pPr eaLnBrk="1" hangingPunct="1"/>
            <a:r>
              <a:rPr lang="en-US" altLang="en-US" sz="2800" dirty="0" smtClean="0"/>
              <a:t>Low reflectivity surfaces appear gray or black</a:t>
            </a:r>
          </a:p>
          <a:p>
            <a:pPr eaLnBrk="1" hangingPunct="1"/>
            <a:r>
              <a:rPr lang="en-US" altLang="en-US" sz="2800" dirty="0" smtClean="0"/>
              <a:t>Thunderstorms </a:t>
            </a:r>
            <a:r>
              <a:rPr lang="en-US" altLang="en-US" sz="2800" dirty="0" smtClean="0">
                <a:sym typeface="Wingdings" panose="05000000000000000000" pitchFamily="2" charset="2"/>
              </a:rPr>
              <a:t> Bright white</a:t>
            </a:r>
          </a:p>
          <a:p>
            <a:pPr eaLnBrk="1" hangingPunct="1"/>
            <a:r>
              <a:rPr lang="en-US" altLang="en-US" sz="2800" dirty="0" smtClean="0">
                <a:sym typeface="Wingdings" panose="05000000000000000000" pitchFamily="2" charset="2"/>
              </a:rPr>
              <a:t>Thin clouds  </a:t>
            </a:r>
            <a:r>
              <a:rPr lang="en-US" altLang="en-US" sz="2800" dirty="0" smtClean="0">
                <a:sym typeface="Wingdings" panose="05000000000000000000" pitchFamily="2" charset="2"/>
              </a:rPr>
              <a:t>Grey</a:t>
            </a:r>
            <a:endParaRPr lang="en-US" altLang="en-US" sz="2800" dirty="0" smtClean="0"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800" dirty="0" smtClean="0">
                <a:sym typeface="Wingdings" panose="05000000000000000000" pitchFamily="2" charset="2"/>
              </a:rPr>
              <a:t>Oceans  </a:t>
            </a:r>
            <a:r>
              <a:rPr lang="en-US" altLang="en-US" sz="2800" dirty="0">
                <a:sym typeface="Wingdings" panose="05000000000000000000" pitchFamily="2" charset="2"/>
              </a:rPr>
              <a:t>V</a:t>
            </a:r>
            <a:r>
              <a:rPr lang="en-US" altLang="en-US" sz="2800" dirty="0" smtClean="0">
                <a:sym typeface="Wingdings" panose="05000000000000000000" pitchFamily="2" charset="2"/>
              </a:rPr>
              <a:t>ery dark</a:t>
            </a: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Visible Images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Small clouds and thin clouds may appear </a:t>
            </a:r>
            <a:r>
              <a:rPr lang="en-US" altLang="en-US" sz="2800" dirty="0" smtClean="0"/>
              <a:t>grey </a:t>
            </a:r>
            <a:endParaRPr lang="en-US" altLang="en-US" sz="2800" dirty="0" smtClean="0"/>
          </a:p>
          <a:p>
            <a:pPr lvl="1" eaLnBrk="1" hangingPunct="1"/>
            <a:r>
              <a:rPr lang="en-US" altLang="en-US" sz="2400" dirty="0" smtClean="0"/>
              <a:t>Gaps between small clouds allow some of the Earth’s reflected energy through, when averaged with the  clouds, the clouds appear </a:t>
            </a:r>
            <a:r>
              <a:rPr lang="en-US" altLang="en-US" sz="2400" dirty="0" smtClean="0"/>
              <a:t>greyer </a:t>
            </a:r>
            <a:r>
              <a:rPr lang="en-US" altLang="en-US" sz="2400" dirty="0" smtClean="0"/>
              <a:t>than normal</a:t>
            </a:r>
          </a:p>
          <a:p>
            <a:pPr lvl="1" eaLnBrk="1" hangingPunct="1"/>
            <a:r>
              <a:rPr lang="en-US" altLang="en-US" sz="2400" dirty="0" smtClean="0"/>
              <a:t>Thin clouds allow most of sun’s energy to pass through, reflecting very little sunlight, again appearing </a:t>
            </a:r>
            <a:r>
              <a:rPr lang="en-US" altLang="en-US" sz="2400" dirty="0" smtClean="0"/>
              <a:t>grey</a:t>
            </a:r>
            <a:endParaRPr lang="en-US" altLang="en-US" sz="2400" dirty="0" smtClean="0"/>
          </a:p>
        </p:txBody>
      </p:sp>
      <p:grpSp>
        <p:nvGrpSpPr>
          <p:cNvPr id="12292" name="Group 39"/>
          <p:cNvGrpSpPr>
            <a:grpSpLocks/>
          </p:cNvGrpSpPr>
          <p:nvPr/>
        </p:nvGrpSpPr>
        <p:grpSpPr bwMode="auto">
          <a:xfrm>
            <a:off x="1295400" y="4267200"/>
            <a:ext cx="5486400" cy="2287588"/>
            <a:chOff x="838200" y="2514599"/>
            <a:chExt cx="6934200" cy="3201989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90688" y="5714365"/>
              <a:ext cx="6781712" cy="22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loud Callout 5"/>
            <p:cNvSpPr/>
            <p:nvPr/>
          </p:nvSpPr>
          <p:spPr>
            <a:xfrm>
              <a:off x="838200" y="4114482"/>
              <a:ext cx="1219906" cy="457744"/>
            </a:xfrm>
            <a:prstGeom prst="cloudCallout">
              <a:avLst>
                <a:gd name="adj1" fmla="val -7228"/>
                <a:gd name="adj2" fmla="val 3710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Cloud Callout 6"/>
            <p:cNvSpPr/>
            <p:nvPr/>
          </p:nvSpPr>
          <p:spPr>
            <a:xfrm>
              <a:off x="4724643" y="3352316"/>
              <a:ext cx="2209072" cy="153321"/>
            </a:xfrm>
            <a:prstGeom prst="cloudCallout">
              <a:avLst>
                <a:gd name="adj1" fmla="val -7228"/>
                <a:gd name="adj2" fmla="val 3710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Cloud Callout 7"/>
            <p:cNvSpPr/>
            <p:nvPr/>
          </p:nvSpPr>
          <p:spPr>
            <a:xfrm>
              <a:off x="2589808" y="4114482"/>
              <a:ext cx="991173" cy="457744"/>
            </a:xfrm>
            <a:prstGeom prst="cloudCallout">
              <a:avLst>
                <a:gd name="adj1" fmla="val -7228"/>
                <a:gd name="adj2" fmla="val 3710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2298" name="Group 14"/>
            <p:cNvGrpSpPr>
              <a:grpSpLocks/>
            </p:cNvGrpSpPr>
            <p:nvPr/>
          </p:nvGrpSpPr>
          <p:grpSpPr bwMode="auto">
            <a:xfrm>
              <a:off x="990688" y="2972345"/>
              <a:ext cx="521670" cy="1142138"/>
              <a:chOff x="990688" y="2972345"/>
              <a:chExt cx="521670" cy="1142138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572106" y="3390926"/>
                <a:ext cx="1142139" cy="304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 flipH="1" flipV="1">
                <a:off x="977375" y="3579500"/>
                <a:ext cx="853271" cy="2166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99" name="Group 15"/>
            <p:cNvGrpSpPr>
              <a:grpSpLocks/>
            </p:cNvGrpSpPr>
            <p:nvPr/>
          </p:nvGrpSpPr>
          <p:grpSpPr bwMode="auto">
            <a:xfrm>
              <a:off x="2589807" y="3047894"/>
              <a:ext cx="559792" cy="1142139"/>
              <a:chOff x="989607" y="2971694"/>
              <a:chExt cx="559792" cy="1142139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16200000" flipH="1">
                <a:off x="571026" y="3390276"/>
                <a:ext cx="1142139" cy="304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 flipH="1" flipV="1">
                <a:off x="957581" y="3522015"/>
                <a:ext cx="928821" cy="2548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rot="16200000" flipH="1">
              <a:off x="877011" y="4228294"/>
              <a:ext cx="2590922" cy="3812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2259273" y="5498197"/>
              <a:ext cx="319977" cy="1123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4306130" y="3238089"/>
              <a:ext cx="2133177" cy="686197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 flipH="1" flipV="1">
              <a:off x="5181967" y="3124972"/>
              <a:ext cx="457744" cy="1524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3" name="TextBox 38"/>
          <p:cNvSpPr txBox="1">
            <a:spLocks noChangeArrowheads="1"/>
          </p:cNvSpPr>
          <p:nvPr/>
        </p:nvSpPr>
        <p:spPr bwMode="auto">
          <a:xfrm>
            <a:off x="69342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Visible Satellite Images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3528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Legend indicates reflectivity</a:t>
            </a:r>
          </a:p>
          <a:p>
            <a:pPr eaLnBrk="1" hangingPunct="1"/>
            <a:r>
              <a:rPr lang="en-US" altLang="en-US" sz="2800" smtClean="0"/>
              <a:t>Thick, solid, dense clouds appear very bright</a:t>
            </a:r>
          </a:p>
        </p:txBody>
      </p:sp>
      <p:pic>
        <p:nvPicPr>
          <p:cNvPr id="14340" name="Picture 4" descr="satellite visible aw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3657600" y="1600200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Thick</a:t>
            </a:r>
          </a:p>
        </p:txBody>
      </p: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7772400" y="33528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Thick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620000" y="3124200"/>
            <a:ext cx="2286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TextBox 5"/>
          <p:cNvSpPr txBox="1">
            <a:spLocks noChangeArrowheads="1"/>
          </p:cNvSpPr>
          <p:nvPr/>
        </p:nvSpPr>
        <p:spPr bwMode="auto">
          <a:xfrm>
            <a:off x="4675188" y="2971800"/>
            <a:ext cx="1447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panose="020B0604020202020204" pitchFamily="34" charset="0"/>
              </a:rPr>
              <a:t>Thin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29200" y="2133600"/>
            <a:ext cx="1143000" cy="8588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29200" y="3352800"/>
            <a:ext cx="1143000" cy="1905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Visible Satellite Images</a:t>
            </a:r>
            <a:br>
              <a:rPr lang="en-US" smtClean="0"/>
            </a:br>
            <a:r>
              <a:rPr lang="en-US" sz="2800" smtClean="0"/>
              <a:t>Sunlight is required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839200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Image taken near sunrise over mid-west</a:t>
            </a:r>
          </a:p>
          <a:p>
            <a:pPr eaLnBrk="1" hangingPunct="1"/>
            <a:r>
              <a:rPr lang="en-US" altLang="en-US" sz="2800" dirty="0" smtClean="0"/>
              <a:t>West Coast still dark</a:t>
            </a:r>
          </a:p>
          <a:p>
            <a:pPr eaLnBrk="1" hangingPunct="1"/>
            <a:r>
              <a:rPr lang="en-US" altLang="en-US" sz="2800" dirty="0" smtClean="0"/>
              <a:t>No sunlight, no image – </a:t>
            </a:r>
            <a:r>
              <a:rPr lang="en-US" altLang="en-US" sz="2800" dirty="0" smtClean="0"/>
              <a:t>area </a:t>
            </a:r>
            <a:r>
              <a:rPr lang="en-US" altLang="en-US" sz="2800" dirty="0" smtClean="0"/>
              <a:t>is NOT cloud free!</a:t>
            </a:r>
          </a:p>
        </p:txBody>
      </p:sp>
      <p:pic>
        <p:nvPicPr>
          <p:cNvPr id="16388" name="Picture 4" descr="satellite sunr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52750"/>
            <a:ext cx="5334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Visible Satellite Images</a:t>
            </a:r>
            <a:br>
              <a:rPr lang="en-US" smtClean="0"/>
            </a:br>
            <a:r>
              <a:rPr lang="en-US" sz="2800" smtClean="0"/>
              <a:t>Sunlight required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88392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Same location 4-hrs later</a:t>
            </a:r>
          </a:p>
          <a:p>
            <a:pPr eaLnBrk="1" hangingPunct="1"/>
            <a:r>
              <a:rPr lang="en-US" altLang="en-US" sz="2800" smtClean="0"/>
              <a:t>Clearly, clouds did exist over west coast</a:t>
            </a:r>
          </a:p>
        </p:txBody>
      </p:sp>
      <p:pic>
        <p:nvPicPr>
          <p:cNvPr id="18436" name="Picture 5" descr="satellite after sunr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2867025"/>
            <a:ext cx="5210175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Infrared (IR) Satellite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Infrared Images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All objects with a temperature above absolute zero radiate energy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The wavelength of energy depends on the temperature of the object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Because of the Earth’s temperature, it radiates most of its energy at infrared wavelengths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Sensing infrared energy allows us to determine the temperature of the Earth and clouds.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Since infrared sensors detect temperature not reflected light, they can be used at night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In VIS, cloud height not easily determined.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352800" cy="4525963"/>
          </a:xfrm>
        </p:spPr>
        <p:txBody>
          <a:bodyPr/>
          <a:lstStyle/>
          <a:p>
            <a:pPr eaLnBrk="1" hangingPunct="1"/>
            <a:endParaRPr lang="en-US" altLang="en-US" sz="2800" smtClean="0"/>
          </a:p>
        </p:txBody>
      </p:sp>
      <p:pic>
        <p:nvPicPr>
          <p:cNvPr id="23556" name="Picture 4" descr="satellite visible aw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5568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IR useful for cloud heights.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3810000" cy="5181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Displays cloud or  surface temperature</a:t>
            </a:r>
            <a:r>
              <a:rPr lang="en-US" altLang="en-US" sz="2800" smtClean="0">
                <a:sym typeface="Wingdings" panose="05000000000000000000" pitchFamily="2" charset="2"/>
              </a:rPr>
              <a:t> can compare with tropospheric temps. to determine height</a:t>
            </a:r>
            <a:endParaRPr lang="en-US" altLang="en-US" sz="2800" smtClean="0"/>
          </a:p>
          <a:p>
            <a:pPr eaLnBrk="1" hangingPunct="1"/>
            <a:r>
              <a:rPr lang="en-US" altLang="en-US" sz="2800" smtClean="0"/>
              <a:t>For black &amp; white images:</a:t>
            </a:r>
          </a:p>
          <a:p>
            <a:pPr lvl="1" eaLnBrk="1" hangingPunct="1"/>
            <a:r>
              <a:rPr lang="en-US" altLang="en-US" sz="2400" smtClean="0"/>
              <a:t>Bright white </a:t>
            </a:r>
            <a:r>
              <a:rPr lang="en-US" altLang="en-US" sz="2400" smtClean="0">
                <a:sym typeface="Wingdings" panose="05000000000000000000" pitchFamily="2" charset="2"/>
              </a:rPr>
              <a:t></a:t>
            </a:r>
            <a:r>
              <a:rPr lang="en-US" altLang="en-US" sz="2400" smtClean="0"/>
              <a:t> very cold temperatures</a:t>
            </a:r>
            <a:r>
              <a:rPr lang="en-US" altLang="en-US" sz="2400" smtClean="0">
                <a:sym typeface="Wingdings" panose="05000000000000000000" pitchFamily="2" charset="2"/>
              </a:rPr>
              <a:t> high clouds</a:t>
            </a:r>
            <a:endParaRPr lang="en-US" altLang="en-US" sz="2400" smtClean="0"/>
          </a:p>
          <a:p>
            <a:pPr lvl="1" eaLnBrk="1" hangingPunct="1"/>
            <a:r>
              <a:rPr lang="en-US" altLang="en-US" sz="2400" smtClean="0"/>
              <a:t>Black </a:t>
            </a:r>
            <a:r>
              <a:rPr lang="en-US" altLang="en-US" sz="2400" smtClean="0">
                <a:sym typeface="Wingdings" panose="05000000000000000000" pitchFamily="2" charset="2"/>
              </a:rPr>
              <a:t> very warm temperatures low clouds or surface</a:t>
            </a: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25604" name="Picture 5" descr="satellite ir 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368425"/>
            <a:ext cx="54133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5181600" y="1066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Temperature scale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Infrared Satellite Images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33600"/>
            <a:ext cx="3124200" cy="3733800"/>
          </a:xfrm>
        </p:spPr>
        <p:txBody>
          <a:bodyPr/>
          <a:lstStyle/>
          <a:p>
            <a:pPr eaLnBrk="1" hangingPunct="1"/>
            <a:r>
              <a:rPr lang="en-US" altLang="en-US" smtClean="0"/>
              <a:t>Colors frequently used to help better visualize  temperature ranges.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27652" name="Picture 6" descr="satellite-ir-co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343025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5181600" y="1066800"/>
            <a:ext cx="228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Temperature scale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allows us to distinguish features in satellite imagery?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Contrast between scenes (or pixels).</a:t>
            </a:r>
          </a:p>
          <a:p>
            <a:pPr lvl="1" eaLnBrk="1" hangingPunct="1"/>
            <a:endParaRPr lang="en-US" altLang="en-US" sz="3200" smtClean="0"/>
          </a:p>
          <a:p>
            <a:pPr lvl="1" eaLnBrk="1" hangingPunct="1"/>
            <a:r>
              <a:rPr lang="en-US" altLang="en-US" sz="3200" smtClean="0"/>
              <a:t>Contrast in visible due to:</a:t>
            </a:r>
          </a:p>
          <a:p>
            <a:pPr lvl="2" eaLnBrk="1" hangingPunct="1"/>
            <a:r>
              <a:rPr lang="en-US" altLang="en-US" sz="3200" smtClean="0"/>
              <a:t>Albedo differences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endParaRPr lang="en-US" altLang="en-US" sz="3200" smtClean="0"/>
          </a:p>
          <a:p>
            <a:pPr lvl="1" eaLnBrk="1" hangingPunct="1"/>
            <a:r>
              <a:rPr lang="en-US" altLang="en-US" sz="3200" smtClean="0"/>
              <a:t>Contrast in IR due to:</a:t>
            </a:r>
          </a:p>
          <a:p>
            <a:pPr lvl="2" eaLnBrk="1" hangingPunct="1"/>
            <a:r>
              <a:rPr lang="en-US" altLang="en-US" sz="3200" smtClean="0"/>
              <a:t>Temperature differences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Infrared </a:t>
            </a:r>
            <a:r>
              <a:rPr lang="en-US" dirty="0" smtClean="0"/>
              <a:t>Images—Cloud Height</a:t>
            </a:r>
            <a:endParaRPr lang="en-US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IR </a:t>
            </a:r>
            <a:r>
              <a:rPr lang="en-US" altLang="en-US" sz="2800" dirty="0" smtClean="0"/>
              <a:t>sensors measure radiation amount, which is controlled by temperature and emissivity</a:t>
            </a:r>
            <a:endParaRPr lang="en-US" altLang="en-US" sz="2800" b="1" i="1" dirty="0" smtClean="0"/>
          </a:p>
          <a:p>
            <a:pPr eaLnBrk="1" hangingPunct="1"/>
            <a:r>
              <a:rPr lang="en-US" altLang="en-US" sz="2800" dirty="0" smtClean="0"/>
              <a:t>If we assume the cloud surface is emitting like a blackbody, then in essence, </a:t>
            </a:r>
            <a:r>
              <a:rPr lang="en-US" altLang="en-US" sz="2800" b="1" i="1" dirty="0" smtClean="0"/>
              <a:t>IR sensors detect </a:t>
            </a:r>
            <a:r>
              <a:rPr lang="en-US" altLang="en-US" sz="2800" b="1" i="1" dirty="0" smtClean="0"/>
              <a:t>temperature</a:t>
            </a:r>
          </a:p>
          <a:p>
            <a:pPr lvl="1" eaLnBrk="1" hangingPunct="1"/>
            <a:r>
              <a:rPr lang="en-US" altLang="en-US" sz="2400" dirty="0" smtClean="0"/>
              <a:t>Colder temperatures occur higher in the troposphere</a:t>
            </a:r>
          </a:p>
          <a:p>
            <a:pPr lvl="1" eaLnBrk="1" hangingPunct="1"/>
            <a:r>
              <a:rPr lang="en-US" altLang="en-US" sz="2400" dirty="0" smtClean="0"/>
              <a:t>Warmer temperatures occur near the Earth’s  surface</a:t>
            </a:r>
          </a:p>
          <a:p>
            <a:pPr eaLnBrk="1" hangingPunct="1"/>
            <a:r>
              <a:rPr lang="en-US" altLang="en-US" sz="2800" dirty="0" smtClean="0"/>
              <a:t>IR images give an excellent indication of cloud height</a:t>
            </a:r>
          </a:p>
          <a:p>
            <a:pPr eaLnBrk="1" hangingPunct="1"/>
            <a:r>
              <a:rPr lang="en-US" altLang="en-US" sz="2800" dirty="0" smtClean="0"/>
              <a:t>Using IR data with a temperature sounding allows us to determine the exact height of </a:t>
            </a:r>
            <a:r>
              <a:rPr lang="en-US" altLang="en-US" sz="2800" dirty="0" smtClean="0"/>
              <a:t>clouds</a:t>
            </a:r>
          </a:p>
          <a:p>
            <a:pPr eaLnBrk="1" hangingPunct="1"/>
            <a:r>
              <a:rPr lang="en-US" altLang="en-US" sz="2800" dirty="0" smtClean="0"/>
              <a:t>[Caveat: If clouds are not “optically thick” then brightness temperature may not accurately reflect cloud top temperature]</a:t>
            </a:r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Using IR to Estimate Cloud Height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1534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Step 1: Determine cloud top temperature</a:t>
            </a:r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30724" name="Picture 4" descr="Color IR satellite image for TPA valid at 2132 UTC Sat 21 Jun 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25882"/>
          <a:stretch>
            <a:fillRect/>
          </a:stretch>
        </p:blipFill>
        <p:spPr bwMode="auto">
          <a:xfrm>
            <a:off x="228600" y="19050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4114800" y="4572000"/>
            <a:ext cx="32004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391400" y="4191000"/>
            <a:ext cx="990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-68°C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533400" y="2209800"/>
            <a:ext cx="68580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0" descr="Sounding Data for IR 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4293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172200" y="6019800"/>
            <a:ext cx="990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-68°C</a:t>
            </a:r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H="1" flipV="1">
            <a:off x="3570288" y="5551488"/>
            <a:ext cx="2592387" cy="708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Line 6"/>
          <p:cNvSpPr>
            <a:spLocks noChangeShapeType="1"/>
          </p:cNvSpPr>
          <p:nvPr/>
        </p:nvSpPr>
        <p:spPr bwMode="auto">
          <a:xfrm flipV="1">
            <a:off x="1157288" y="5537200"/>
            <a:ext cx="1281112" cy="460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180975" y="5395913"/>
            <a:ext cx="1241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~15 km</a:t>
            </a:r>
          </a:p>
        </p:txBody>
      </p:sp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2819400" y="6324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15km ~ 49,000 ft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685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sz="2400" dirty="0" smtClean="0"/>
              <a:t>Step 2: Use current temperature sounding to estimate height at which the temperature was observed.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400" dirty="0" smtClean="0"/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533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</a:rPr>
              <a:t>Using IR to Estimate Cloud Height</a:t>
            </a:r>
          </a:p>
        </p:txBody>
      </p:sp>
      <p:sp>
        <p:nvSpPr>
          <p:cNvPr id="12" name="Oval 11"/>
          <p:cNvSpPr/>
          <p:nvPr/>
        </p:nvSpPr>
        <p:spPr>
          <a:xfrm>
            <a:off x="3062288" y="5283200"/>
            <a:ext cx="685800" cy="496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Infrared Images</a:t>
            </a:r>
            <a:br>
              <a:rPr lang="en-US" dirty="0" smtClean="0"/>
            </a:br>
            <a:r>
              <a:rPr lang="en-US" sz="3600" dirty="0" smtClean="0"/>
              <a:t>Enhancement Curves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2743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IR image enhancement can be used to emphasize specific temperature ranges or to increase contrast within a particular temperature </a:t>
            </a:r>
            <a:r>
              <a:rPr lang="en-US" sz="2400" dirty="0" err="1" smtClean="0"/>
              <a:t>range</a:t>
            </a:r>
            <a:r>
              <a:rPr lang="en-US" sz="2400" dirty="0" err="1" smtClean="0">
                <a:sym typeface="Wingdings" panose="05000000000000000000" pitchFamily="2" charset="2"/>
              </a:rPr>
              <a:t>changes</a:t>
            </a:r>
            <a:r>
              <a:rPr lang="en-US" sz="2400" dirty="0" smtClean="0">
                <a:sym typeface="Wingdings" panose="05000000000000000000" pitchFamily="2" charset="2"/>
              </a:rPr>
              <a:t> how the underlying brightness temperature (measured) info is </a:t>
            </a:r>
            <a:r>
              <a:rPr lang="en-US" sz="2400" b="1" i="1" dirty="0" smtClean="0">
                <a:sym typeface="Wingdings" panose="05000000000000000000" pitchFamily="2" charset="2"/>
              </a:rPr>
              <a:t>displayed</a:t>
            </a:r>
            <a:r>
              <a:rPr lang="en-US" sz="2400" dirty="0" smtClean="0">
                <a:sym typeface="Wingdings" panose="05000000000000000000" pitchFamily="2" charset="2"/>
              </a:rPr>
              <a:t>.</a:t>
            </a:r>
            <a:endParaRPr lang="en-US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E.g., color </a:t>
            </a:r>
            <a:r>
              <a:rPr lang="en-US" sz="2400" dirty="0" smtClean="0"/>
              <a:t>scales on IR images are often “</a:t>
            </a:r>
            <a:r>
              <a:rPr lang="en-US" sz="2400" b="1" i="1" dirty="0" smtClean="0"/>
              <a:t>enhanced</a:t>
            </a:r>
            <a:r>
              <a:rPr lang="en-US" sz="2400" dirty="0" smtClean="0"/>
              <a:t>” to clearly differentiate very cold cloud tops from surrounding cold cloud </a:t>
            </a:r>
            <a:r>
              <a:rPr lang="en-US" sz="2400" dirty="0" smtClean="0"/>
              <a:t>tops.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helps </a:t>
            </a:r>
            <a:r>
              <a:rPr lang="en-US" sz="2400" dirty="0" smtClean="0"/>
              <a:t>identify areas of strong thunderstorms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s</a:t>
            </a:r>
            <a:r>
              <a:rPr lang="en-US" sz="2400" dirty="0" smtClean="0"/>
              <a:t>trong </a:t>
            </a:r>
            <a:r>
              <a:rPr lang="en-US" sz="2400" dirty="0" smtClean="0"/>
              <a:t>thunderstorms often penetrate the tropopause where temperatures are a minimum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/>
              <a:t>e</a:t>
            </a:r>
            <a:r>
              <a:rPr lang="en-US" sz="2400" dirty="0" smtClean="0"/>
              <a:t>nhancing </a:t>
            </a:r>
            <a:r>
              <a:rPr lang="en-US" sz="2400" dirty="0" smtClean="0"/>
              <a:t>the color scale for cold temperatures makes the cold areas stand out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6764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  <a:cs typeface="+mn-cs"/>
              </a:rPr>
              <a:t>Notice color scale to right of color image.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  <a:cs typeface="+mn-cs"/>
              </a:rPr>
              <a:t>Only coldest temperatures are in color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  <a:cs typeface="+mn-cs"/>
              </a:rPr>
              <a:t>Helps pinpoint areas with potential thunderstorms</a:t>
            </a: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Infrared Images</a:t>
            </a:r>
            <a:br>
              <a:rPr lang="en-US" smtClean="0"/>
            </a:br>
            <a:r>
              <a:rPr lang="en-US" sz="3600" smtClean="0"/>
              <a:t>Enhancement Curves</a:t>
            </a:r>
          </a:p>
        </p:txBody>
      </p:sp>
      <p:pic>
        <p:nvPicPr>
          <p:cNvPr id="35844" name="Content Placeholder 3" descr="enhanced I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1513" y="3352800"/>
            <a:ext cx="4471987" cy="3352800"/>
          </a:xfrm>
        </p:spPr>
      </p:pic>
      <p:pic>
        <p:nvPicPr>
          <p:cNvPr id="35845" name="Picture 4" descr="unenhanced 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52938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Infrared Images</a:t>
            </a:r>
            <a:br>
              <a:rPr lang="en-US" dirty="0" smtClean="0"/>
            </a:br>
            <a:r>
              <a:rPr lang="en-US" sz="3600" dirty="0" smtClean="0"/>
              <a:t>Problems Detecting </a:t>
            </a:r>
            <a:r>
              <a:rPr lang="en-US" sz="3600" dirty="0" smtClean="0"/>
              <a:t>Fog</a:t>
            </a:r>
            <a:br>
              <a:rPr lang="en-US" sz="3600" dirty="0" smtClean="0"/>
            </a:br>
            <a:r>
              <a:rPr lang="en-US" sz="3600" dirty="0" smtClean="0"/>
              <a:t>(more on this later…)</a:t>
            </a:r>
            <a:endParaRPr lang="en-US" sz="3600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2209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i="1" smtClean="0"/>
              <a:t>Disadvantage:</a:t>
            </a:r>
            <a:r>
              <a:rPr lang="en-US" sz="2800" smtClean="0"/>
              <a:t>  Low clouds and fog are difficult to see since their temperatures are nearly the same as the temperature of the Earth’s surface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smtClean="0"/>
              <a:t>Fog especially troublesome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smtClean="0"/>
              <a:t>Usually forms at night when visible images not available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smtClean="0"/>
              <a:t>Temperatures very close to surface temperature so IR images can’t tell the difference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Using VIS and IR Together </a:t>
            </a:r>
            <a:endParaRPr lang="en-US" altLang="en-US" sz="360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1676400"/>
          </a:xfrm>
        </p:spPr>
        <p:txBody>
          <a:bodyPr/>
          <a:lstStyle/>
          <a:p>
            <a:pPr eaLnBrk="1" hangingPunct="1"/>
            <a:r>
              <a:rPr lang="en-US" altLang="en-US" sz="2800" b="1" i="1" smtClean="0"/>
              <a:t>Best information is gained by using BOTH visible and IR images to determine cloud type</a:t>
            </a:r>
            <a:endParaRPr lang="en-US" altLang="en-US" sz="2800" smtClean="0"/>
          </a:p>
          <a:p>
            <a:pPr lvl="1" eaLnBrk="1" hangingPunct="1"/>
            <a:r>
              <a:rPr lang="en-US" altLang="en-US" sz="2400" smtClean="0"/>
              <a:t>Cold clouds don’t always mean thunderstorms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3124200"/>
          <a:ext cx="7010400" cy="3581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5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1645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IR Image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If clouds are: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 smtClean="0">
                          <a:solidFill>
                            <a:schemeClr val="tx1"/>
                          </a:solidFill>
                        </a:rPr>
                        <a:t>Visible</a:t>
                      </a:r>
                      <a:r>
                        <a:rPr lang="en-US" sz="2000" u="sng" baseline="0" dirty="0" smtClean="0">
                          <a:solidFill>
                            <a:schemeClr val="tx1"/>
                          </a:solidFill>
                        </a:rPr>
                        <a:t> Image </a:t>
                      </a:r>
                    </a:p>
                    <a:p>
                      <a:pPr algn="ctr"/>
                      <a:r>
                        <a:rPr lang="en-US" sz="2000" i="1" baseline="0" dirty="0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if clouds appear: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Possible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Cloud Type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4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Cold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Thick (white)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Cb</a:t>
                      </a:r>
                      <a:r>
                        <a:rPr lang="en-US" sz="1800" dirty="0" smtClean="0"/>
                        <a:t> or Nimbostratus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Cold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Thin (gray)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Cirrus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4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Thick (white)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Low</a:t>
                      </a:r>
                      <a:r>
                        <a:rPr lang="en-US" sz="1800" baseline="0" dirty="0" smtClean="0"/>
                        <a:t> Stratus, Fog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Warm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Thin (gray)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Cumulus, stratocumulus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Using VIS and IR Together </a:t>
            </a:r>
            <a:endParaRPr lang="en-US" altLang="en-US" sz="3600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81000" y="5029200"/>
            <a:ext cx="8382000" cy="1676400"/>
          </a:xfrm>
        </p:spPr>
        <p:txBody>
          <a:bodyPr rtlCol="0">
            <a:normAutofit lnSpcReduction="10000"/>
          </a:bodyPr>
          <a:lstStyle/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b="1" i="1" smtClean="0"/>
              <a:t>Stratus (warm, thick)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b="1" i="1" smtClean="0"/>
              <a:t>Cb (cold, thick) Note: verified with radar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b="1" i="1" smtClean="0"/>
              <a:t>Low stratus, fog (warm, thick)</a:t>
            </a:r>
          </a:p>
          <a:p>
            <a:pPr marL="457200" indent="-457200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en-US" sz="2400" b="1" i="1" smtClean="0"/>
              <a:t>Cumulus (warm, thin)</a:t>
            </a:r>
            <a:endParaRPr lang="en-US" sz="2400" smtClean="0"/>
          </a:p>
        </p:txBody>
      </p:sp>
      <p:grpSp>
        <p:nvGrpSpPr>
          <p:cNvPr id="38916" name="Group 23"/>
          <p:cNvGrpSpPr>
            <a:grpSpLocks/>
          </p:cNvGrpSpPr>
          <p:nvPr/>
        </p:nvGrpSpPr>
        <p:grpSpPr bwMode="auto">
          <a:xfrm>
            <a:off x="152400" y="1600200"/>
            <a:ext cx="8991600" cy="3381375"/>
            <a:chOff x="152400" y="1550894"/>
            <a:chExt cx="8991600" cy="3382161"/>
          </a:xfrm>
        </p:grpSpPr>
        <p:pic>
          <p:nvPicPr>
            <p:cNvPr id="38919" name="Picture 4" descr="Cloud Type IR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50894"/>
              <a:ext cx="4461055" cy="3374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5" descr="Cloud Type vi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550894"/>
              <a:ext cx="4495800" cy="3382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 rot="19939368">
              <a:off x="8001000" y="2389289"/>
              <a:ext cx="685800" cy="4573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19939368">
              <a:off x="3419475" y="2294017"/>
              <a:ext cx="685800" cy="4573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6703585">
              <a:off x="2367651" y="3263487"/>
              <a:ext cx="908261" cy="6556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6703585">
              <a:off x="7023788" y="3244433"/>
              <a:ext cx="908261" cy="6556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0436019">
              <a:off x="1931988" y="1603294"/>
              <a:ext cx="750887" cy="6557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0436019">
              <a:off x="6456363" y="1562010"/>
              <a:ext cx="750887" cy="6557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9939368">
              <a:off x="2047875" y="2217799"/>
              <a:ext cx="685800" cy="4573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19939368">
              <a:off x="6467475" y="2217799"/>
              <a:ext cx="685800" cy="4573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929" name="TextBox 15"/>
            <p:cNvSpPr txBox="1">
              <a:spLocks noChangeArrowheads="1"/>
            </p:cNvSpPr>
            <p:nvPr/>
          </p:nvSpPr>
          <p:spPr bwMode="auto">
            <a:xfrm>
              <a:off x="2057400" y="17032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</a:t>
              </a:r>
            </a:p>
          </p:txBody>
        </p:sp>
        <p:sp>
          <p:nvSpPr>
            <p:cNvPr id="38930" name="TextBox 16"/>
            <p:cNvSpPr txBox="1">
              <a:spLocks noChangeArrowheads="1"/>
            </p:cNvSpPr>
            <p:nvPr/>
          </p:nvSpPr>
          <p:spPr bwMode="auto">
            <a:xfrm>
              <a:off x="6629400" y="17032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</a:t>
              </a:r>
            </a:p>
          </p:txBody>
        </p:sp>
        <p:sp>
          <p:nvSpPr>
            <p:cNvPr id="38931" name="TextBox 17"/>
            <p:cNvSpPr txBox="1">
              <a:spLocks noChangeArrowheads="1"/>
            </p:cNvSpPr>
            <p:nvPr/>
          </p:nvSpPr>
          <p:spPr bwMode="auto">
            <a:xfrm>
              <a:off x="2133600" y="22366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</a:t>
              </a:r>
            </a:p>
          </p:txBody>
        </p:sp>
        <p:sp>
          <p:nvSpPr>
            <p:cNvPr id="38932" name="TextBox 18"/>
            <p:cNvSpPr txBox="1">
              <a:spLocks noChangeArrowheads="1"/>
            </p:cNvSpPr>
            <p:nvPr/>
          </p:nvSpPr>
          <p:spPr bwMode="auto">
            <a:xfrm>
              <a:off x="6629400" y="22366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</a:t>
              </a:r>
            </a:p>
          </p:txBody>
        </p:sp>
        <p:sp>
          <p:nvSpPr>
            <p:cNvPr id="38933" name="TextBox 19"/>
            <p:cNvSpPr txBox="1">
              <a:spLocks noChangeArrowheads="1"/>
            </p:cNvSpPr>
            <p:nvPr/>
          </p:nvSpPr>
          <p:spPr bwMode="auto">
            <a:xfrm>
              <a:off x="3581400" y="23128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3</a:t>
              </a:r>
            </a:p>
          </p:txBody>
        </p:sp>
        <p:sp>
          <p:nvSpPr>
            <p:cNvPr id="38934" name="TextBox 20"/>
            <p:cNvSpPr txBox="1">
              <a:spLocks noChangeArrowheads="1"/>
            </p:cNvSpPr>
            <p:nvPr/>
          </p:nvSpPr>
          <p:spPr bwMode="auto">
            <a:xfrm>
              <a:off x="8153400" y="23890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3</a:t>
              </a:r>
            </a:p>
          </p:txBody>
        </p:sp>
        <p:sp>
          <p:nvSpPr>
            <p:cNvPr id="38935" name="TextBox 21"/>
            <p:cNvSpPr txBox="1">
              <a:spLocks noChangeArrowheads="1"/>
            </p:cNvSpPr>
            <p:nvPr/>
          </p:nvSpPr>
          <p:spPr bwMode="auto">
            <a:xfrm>
              <a:off x="2667000" y="33796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</a:t>
              </a:r>
            </a:p>
          </p:txBody>
        </p:sp>
        <p:sp>
          <p:nvSpPr>
            <p:cNvPr id="38936" name="TextBox 22"/>
            <p:cNvSpPr txBox="1">
              <a:spLocks noChangeArrowheads="1"/>
            </p:cNvSpPr>
            <p:nvPr/>
          </p:nvSpPr>
          <p:spPr bwMode="auto">
            <a:xfrm>
              <a:off x="7239000" y="3303494"/>
              <a:ext cx="381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4</a:t>
              </a:r>
            </a:p>
          </p:txBody>
        </p:sp>
      </p:grpSp>
      <p:sp>
        <p:nvSpPr>
          <p:cNvPr id="38917" name="TextBox 24"/>
          <p:cNvSpPr txBox="1">
            <a:spLocks noChangeArrowheads="1"/>
          </p:cNvSpPr>
          <p:nvPr/>
        </p:nvSpPr>
        <p:spPr bwMode="auto">
          <a:xfrm>
            <a:off x="2133600" y="12192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IR</a:t>
            </a:r>
          </a:p>
        </p:txBody>
      </p:sp>
      <p:sp>
        <p:nvSpPr>
          <p:cNvPr id="38918" name="TextBox 25"/>
          <p:cNvSpPr txBox="1">
            <a:spLocks noChangeArrowheads="1"/>
          </p:cNvSpPr>
          <p:nvPr/>
        </p:nvSpPr>
        <p:spPr bwMode="auto">
          <a:xfrm>
            <a:off x="6705600" y="121920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/>
            <a:r>
              <a:rPr lang="en-US" altLang="en-US" smtClean="0"/>
              <a:t>Features that aid in cloud identification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pPr eaLnBrk="1" hangingPunct="1"/>
            <a:r>
              <a:rPr lang="en-US" altLang="en-US" smtClean="0"/>
              <a:t>Brightness</a:t>
            </a:r>
          </a:p>
          <a:p>
            <a:pPr eaLnBrk="1" hangingPunct="1"/>
            <a:r>
              <a:rPr lang="en-US" altLang="en-US" smtClean="0"/>
              <a:t>Texture—due to shadows; only VIS</a:t>
            </a:r>
          </a:p>
          <a:p>
            <a:pPr lvl="1" eaLnBrk="1" hangingPunct="1"/>
            <a:r>
              <a:rPr lang="en-US" altLang="en-US" smtClean="0"/>
              <a:t>Smooth, lumpy, fibrous</a:t>
            </a:r>
          </a:p>
          <a:p>
            <a:pPr eaLnBrk="1" hangingPunct="1"/>
            <a:r>
              <a:rPr lang="en-US" altLang="en-US" smtClean="0"/>
              <a:t>Organizational pattern</a:t>
            </a:r>
          </a:p>
          <a:p>
            <a:pPr lvl="1" eaLnBrk="1" hangingPunct="1"/>
            <a:r>
              <a:rPr lang="en-US" altLang="en-US" smtClean="0"/>
              <a:t>Banded, linear, circular, cellular</a:t>
            </a:r>
          </a:p>
          <a:p>
            <a:pPr eaLnBrk="1" hangingPunct="1"/>
            <a:r>
              <a:rPr lang="en-US" altLang="en-US" smtClean="0"/>
              <a:t>Edge definition</a:t>
            </a:r>
          </a:p>
          <a:p>
            <a:pPr lvl="1" eaLnBrk="1" hangingPunct="1"/>
            <a:r>
              <a:rPr lang="en-US" altLang="en-US" smtClean="0"/>
              <a:t>Sharp</a:t>
            </a:r>
          </a:p>
          <a:p>
            <a:pPr lvl="1" eaLnBrk="1" hangingPunct="1"/>
            <a:r>
              <a:rPr lang="en-US" altLang="en-US" smtClean="0"/>
              <a:t>fuzzy</a:t>
            </a:r>
          </a:p>
          <a:p>
            <a:pPr eaLnBrk="1" hangingPunct="1"/>
            <a:r>
              <a:rPr lang="en-US" altLang="en-US" smtClean="0"/>
              <a:t>Size</a:t>
            </a:r>
          </a:p>
          <a:p>
            <a:pPr eaLnBrk="1" hangingPunct="1"/>
            <a:r>
              <a:rPr lang="en-US" altLang="en-US" smtClean="0"/>
              <a:t>Individual shape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Large scale patterns and terminology (see following slides):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Cloud shield</a:t>
            </a:r>
          </a:p>
          <a:p>
            <a:pPr eaLnBrk="1" hangingPunct="1"/>
            <a:r>
              <a:rPr lang="en-US" altLang="en-US" smtClean="0"/>
              <a:t>Cloud band</a:t>
            </a:r>
          </a:p>
          <a:p>
            <a:pPr eaLnBrk="1" hangingPunct="1"/>
            <a:r>
              <a:rPr lang="en-US" altLang="en-US" smtClean="0"/>
              <a:t>Cloud line</a:t>
            </a:r>
          </a:p>
          <a:p>
            <a:pPr eaLnBrk="1" hangingPunct="1"/>
            <a:r>
              <a:rPr lang="en-US" altLang="en-US" smtClean="0"/>
              <a:t>Cloud street</a:t>
            </a:r>
          </a:p>
          <a:p>
            <a:pPr eaLnBrk="1" hangingPunct="1"/>
            <a:r>
              <a:rPr lang="en-US" altLang="en-US" smtClean="0"/>
              <a:t>[Cloud finger—not really commonly used!]</a:t>
            </a:r>
          </a:p>
          <a:p>
            <a:pPr eaLnBrk="1" hangingPunct="1"/>
            <a:r>
              <a:rPr lang="en-US" altLang="en-US" smtClean="0"/>
              <a:t>Cloud element</a:t>
            </a:r>
          </a:p>
          <a:p>
            <a:pPr eaLnBrk="1" hangingPunct="1"/>
            <a:r>
              <a:rPr lang="en-US" altLang="en-US" smtClean="0"/>
              <a:t>Comma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Cloud Classification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40363"/>
          </a:xfrm>
        </p:spPr>
        <p:txBody>
          <a:bodyPr/>
          <a:lstStyle/>
          <a:p>
            <a:pPr eaLnBrk="1" hangingPunct="1"/>
            <a:r>
              <a:rPr lang="en-US" altLang="en-US" smtClean="0"/>
              <a:t>Clouds classified according to:</a:t>
            </a:r>
          </a:p>
          <a:p>
            <a:pPr lvl="1" eaLnBrk="1" hangingPunct="1"/>
            <a:r>
              <a:rPr lang="en-US" altLang="en-US" smtClean="0"/>
              <a:t>Height—defined by altitude of cloud </a:t>
            </a:r>
            <a:r>
              <a:rPr lang="en-US" altLang="en-US" b="1" smtClean="0"/>
              <a:t>base</a:t>
            </a:r>
            <a:r>
              <a:rPr lang="en-US" altLang="en-US" smtClean="0"/>
              <a:t>.</a:t>
            </a:r>
          </a:p>
          <a:p>
            <a:pPr lvl="2" eaLnBrk="1" hangingPunct="1"/>
            <a:r>
              <a:rPr lang="en-US" altLang="en-US" smtClean="0"/>
              <a:t>High—cirrus (Ci), cirrostratus (Cs), cirrocumulus (Cc)</a:t>
            </a:r>
          </a:p>
          <a:p>
            <a:pPr lvl="2" eaLnBrk="1" hangingPunct="1"/>
            <a:r>
              <a:rPr lang="en-US" altLang="en-US" smtClean="0"/>
              <a:t>Middle—Altostratus (As), Altocumulus (Ac)</a:t>
            </a:r>
          </a:p>
          <a:p>
            <a:pPr lvl="2" eaLnBrk="1" hangingPunct="1"/>
            <a:r>
              <a:rPr lang="en-US" altLang="en-US" smtClean="0"/>
              <a:t>Low—Stratus (St), stratocumulus (Sc), nimbostratus (Ns)</a:t>
            </a:r>
          </a:p>
          <a:p>
            <a:pPr lvl="2" eaLnBrk="1" hangingPunct="1"/>
            <a:r>
              <a:rPr lang="en-US" altLang="en-US" smtClean="0"/>
              <a:t>Clouds with vertical development—cumulus (Cu), cumulus congestus (Towering Cumulus-TCU), cumulonimbus (Cb)</a:t>
            </a:r>
          </a:p>
          <a:p>
            <a:pPr lvl="1" eaLnBrk="1" hangingPunct="1"/>
            <a:r>
              <a:rPr lang="en-US" altLang="en-US" smtClean="0"/>
              <a:t>Form—determined by stability and altitude</a:t>
            </a:r>
          </a:p>
          <a:p>
            <a:pPr lvl="2" eaLnBrk="1" hangingPunct="1"/>
            <a:r>
              <a:rPr lang="en-US" altLang="en-US" smtClean="0"/>
              <a:t>Cirriform—high altitude, ice crystals</a:t>
            </a:r>
          </a:p>
          <a:p>
            <a:pPr lvl="2" eaLnBrk="1" hangingPunct="1"/>
            <a:r>
              <a:rPr lang="en-US" altLang="en-US" smtClean="0"/>
              <a:t>Stratiform—stable atmosphere, flat, layered, featureless</a:t>
            </a:r>
          </a:p>
          <a:p>
            <a:pPr lvl="2" eaLnBrk="1" hangingPunct="1"/>
            <a:r>
              <a:rPr lang="en-US" altLang="en-US" smtClean="0"/>
              <a:t>Cumuliform—unstable, vertical development, cast shadows</a:t>
            </a:r>
            <a:r>
              <a:rPr lang="en-US" altLang="en-US" smtClean="0">
                <a:sym typeface="Wingdings" panose="05000000000000000000" pitchFamily="2" charset="2"/>
              </a:rPr>
              <a:t>textured</a:t>
            </a:r>
            <a:endParaRPr lang="en-US" altLang="en-US" smtClean="0"/>
          </a:p>
          <a:p>
            <a:pPr lvl="2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Cloud shield</a:t>
            </a:r>
            <a:endParaRPr lang="en-US" alt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eaLnBrk="1" hangingPunct="1"/>
            <a:r>
              <a:rPr lang="en-US" altLang="en-US" smtClean="0"/>
              <a:t>Broad cloud pattern no more than four times as long in one direction as wide in the perpendicular direction.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41988" name="Picture 4" descr="GOES1315201027925ex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5638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Cloud Band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eaLnBrk="1" hangingPunct="1"/>
            <a:r>
              <a:rPr lang="en-US" altLang="en-US" smtClean="0"/>
              <a:t>Nearly continuous cloud formation with a distinct long axis; the ratio of length to width is at least 4 to 1 and the width of the band is greater than 1 degree latitude.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43012" name="Picture 3" descr="GOES12452010279dTFrJ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35333"/>
          <a:stretch>
            <a:fillRect/>
          </a:stretch>
        </p:blipFill>
        <p:spPr bwMode="auto">
          <a:xfrm>
            <a:off x="2438400" y="2743200"/>
            <a:ext cx="46863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Cloud Line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153400" cy="1524000"/>
          </a:xfrm>
        </p:spPr>
        <p:txBody>
          <a:bodyPr/>
          <a:lstStyle/>
          <a:p>
            <a:pPr eaLnBrk="1" hangingPunct="1"/>
            <a:r>
              <a:rPr lang="en-US" altLang="en-US" smtClean="0"/>
              <a:t>Narrow cloud band in which the individual cloud cells are connected and the  line is less than 1 degree of latitude.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44036" name="Picture 3" descr="GOES13152010279Wd52t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2667" r="33000" b="10667"/>
          <a:stretch>
            <a:fillRect/>
          </a:stretch>
        </p:blipFill>
        <p:spPr bwMode="auto">
          <a:xfrm>
            <a:off x="5562600" y="2286000"/>
            <a:ext cx="28956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533400" y="2514600"/>
            <a:ext cx="4572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Cloud lines are indicative of low-level convergence.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Sometimes cloud lines are called “rope clouds,” especially when they are associated with the convergence along a surface cold front.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Arial" panose="020B0604020202020204" pitchFamily="34" charset="0"/>
              </a:rPr>
              <a:t>Rope clouds often evident over the ocean with weakening fronts.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altLang="en-US" sz="2800" smtClean="0"/>
              <a:t>Rope cloud animation from</a:t>
            </a:r>
            <a:br>
              <a:rPr lang="en-US" altLang="en-US" sz="2800" smtClean="0"/>
            </a:br>
            <a:r>
              <a:rPr lang="en-US" altLang="en-US" sz="2800" smtClean="0">
                <a:hlinkClick r:id="rId2"/>
              </a:rPr>
              <a:t>http://cimss.ssec.wisc.edu/goes/blog/archives/555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endParaRPr lang="en-US" altLang="en-US" sz="2800" smtClean="0"/>
          </a:p>
        </p:txBody>
      </p:sp>
      <p:pic>
        <p:nvPicPr>
          <p:cNvPr id="4505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892175"/>
            <a:ext cx="586740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altLang="en-US" smtClean="0"/>
              <a:t>More on Rope Clouds: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r>
              <a:rPr lang="en-US" altLang="en-US" sz="2400" smtClean="0">
                <a:hlinkClick r:id="rId2"/>
              </a:rPr>
              <a:t>http://www.met.tamu.edu/class/wflm/tut/sat/sat8.html</a:t>
            </a:r>
            <a:endParaRPr lang="en-US" altLang="en-US" sz="2400" smtClean="0"/>
          </a:p>
          <a:p>
            <a:endParaRPr lang="en-US" altLang="en-US" sz="2400" smtClean="0"/>
          </a:p>
        </p:txBody>
      </p:sp>
      <p:pic>
        <p:nvPicPr>
          <p:cNvPr id="4608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143000"/>
            <a:ext cx="84058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0" y="65436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Copyright © 1996-2003 </a:t>
            </a:r>
            <a:r>
              <a:rPr lang="en-US" altLang="en-US" sz="1200">
                <a:latin typeface="Arial" panose="020B0604020202020204" pitchFamily="34" charset="0"/>
                <a:hlinkClick r:id="rId4"/>
              </a:rPr>
              <a:t>Texas A&amp;M University,</a:t>
            </a:r>
            <a:r>
              <a:rPr lang="en-US" altLang="en-US" sz="1200">
                <a:latin typeface="Arial" panose="020B0604020202020204" pitchFamily="34" charset="0"/>
              </a:rPr>
              <a:t> </a:t>
            </a:r>
            <a:r>
              <a:rPr lang="en-US" altLang="en-US" sz="1200">
                <a:latin typeface="Arial" panose="020B0604020202020204" pitchFamily="34" charset="0"/>
                <a:hlinkClick r:id="rId5"/>
              </a:rPr>
              <a:t>Texas A&amp;M Atmospheric Sciences Department</a:t>
            </a:r>
            <a:r>
              <a:rPr lang="en-US" altLang="en-US" sz="1200">
                <a:latin typeface="Arial" panose="020B0604020202020204" pitchFamily="34" charset="0"/>
              </a:rPr>
              <a:t> and </a:t>
            </a:r>
            <a:r>
              <a:rPr lang="en-US" altLang="en-US" sz="1200">
                <a:latin typeface="Arial" panose="020B0604020202020204" pitchFamily="34" charset="0"/>
                <a:hlinkClick r:id="rId6"/>
              </a:rPr>
              <a:t>Dr. John Nielsen-Gammon.</a:t>
            </a:r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3" cy="762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Cloud Street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3962400" cy="6691313"/>
          </a:xfrm>
        </p:spPr>
        <p:txBody>
          <a:bodyPr/>
          <a:lstStyle/>
          <a:p>
            <a:pPr eaLnBrk="1" hangingPunct="1"/>
            <a:r>
              <a:rPr lang="en-US" altLang="en-US" smtClean="0"/>
              <a:t>A narrow cloud band of low-level convective clouds in which the individual cells are not connected.  Several streets generally line up  parallel to each other and along the low-level wind flow.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47108" name="Picture 3" descr="cloud_streets_tx_1620z_10-05-200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8" t="1299" r="22858"/>
          <a:stretch>
            <a:fillRect/>
          </a:stretch>
        </p:blipFill>
        <p:spPr bwMode="auto">
          <a:xfrm>
            <a:off x="4953000" y="838200"/>
            <a:ext cx="3962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Cloud Element</a:t>
            </a:r>
          </a:p>
        </p:txBody>
      </p:sp>
      <p:sp>
        <p:nvSpPr>
          <p:cNvPr id="48131" name="Content Placeholder 5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eaLnBrk="1" hangingPunct="1"/>
            <a:r>
              <a:rPr lang="en-US" altLang="en-US" smtClean="0"/>
              <a:t>The smallest individual cloud form that can be resolved in a satellite image.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48132" name="Picture 6" descr="GOES13452010279ugeVu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752600"/>
            <a:ext cx="680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4267200" y="3200400"/>
            <a:ext cx="838200" cy="228600"/>
          </a:xfrm>
          <a:prstGeom prst="straightConnector1">
            <a:avLst/>
          </a:prstGeom>
          <a:ln w="50800" cmpd="sng">
            <a:solidFill>
              <a:schemeClr val="bg1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4991100" y="3467100"/>
            <a:ext cx="1295400" cy="304800"/>
          </a:xfrm>
          <a:prstGeom prst="straightConnector1">
            <a:avLst/>
          </a:prstGeom>
          <a:ln w="50800" cmpd="sng">
            <a:solidFill>
              <a:schemeClr val="bg1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2019300" y="3543300"/>
            <a:ext cx="914400" cy="76200"/>
          </a:xfrm>
          <a:prstGeom prst="straightConnector1">
            <a:avLst/>
          </a:prstGeom>
          <a:ln w="50800" cmpd="sng">
            <a:solidFill>
              <a:schemeClr val="bg1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Comma Cloud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eaLnBrk="1" hangingPunct="1"/>
            <a:r>
              <a:rPr lang="en-US" altLang="en-US" smtClean="0"/>
              <a:t>A vortex that contains one or more spiral cloud bands that converge toward a common center; shaped like a “comma.”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49156" name="Picture 3" descr="VCG13-140120102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7"/>
          <a:stretch>
            <a:fillRect/>
          </a:stretch>
        </p:blipFill>
        <p:spPr bwMode="auto">
          <a:xfrm>
            <a:off x="2819400" y="2343150"/>
            <a:ext cx="32004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altLang="en-US" smtClean="0"/>
              <a:t>Texture in Visible Satellite Imagery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 smtClean="0"/>
              <a:t>Smooth </a:t>
            </a:r>
            <a:r>
              <a:rPr lang="en-US" dirty="0" smtClean="0"/>
              <a:t>textures—lack of shadows, so associated with flat featureless clouds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</a:t>
            </a:r>
            <a:r>
              <a:rPr lang="en-US" dirty="0" smtClean="0"/>
              <a:t> </a:t>
            </a:r>
            <a:r>
              <a:rPr lang="en-US" b="1" dirty="0" err="1" smtClean="0"/>
              <a:t>stratiform</a:t>
            </a:r>
            <a:r>
              <a:rPr lang="en-US" dirty="0" smtClean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Fibrous</a:t>
            </a:r>
            <a:r>
              <a:rPr lang="en-US" dirty="0" smtClean="0"/>
              <a:t> texture—wispy, can see through </a:t>
            </a:r>
            <a:r>
              <a:rPr lang="en-US" dirty="0" err="1" smtClean="0"/>
              <a:t>it</a:t>
            </a:r>
            <a:r>
              <a:rPr lang="en-US" dirty="0" err="1" smtClean="0">
                <a:sym typeface="Wingdings" pitchFamily="2" charset="2"/>
              </a:rPr>
              <a:t></a:t>
            </a:r>
            <a:r>
              <a:rPr lang="en-US" b="1" dirty="0" err="1" smtClean="0"/>
              <a:t>cirrus</a:t>
            </a:r>
            <a:r>
              <a:rPr lang="en-US" dirty="0" smtClean="0"/>
              <a:t>, or the </a:t>
            </a:r>
            <a:r>
              <a:rPr lang="en-US" b="1" dirty="0" smtClean="0"/>
              <a:t>cirrus anvil</a:t>
            </a:r>
            <a:r>
              <a:rPr lang="en-US" dirty="0" smtClean="0"/>
              <a:t> of a cumulonimbus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smtClean="0"/>
              <a:t>“Lumpy” </a:t>
            </a:r>
            <a:r>
              <a:rPr lang="en-US" dirty="0" smtClean="0"/>
              <a:t>textures—associated with shadowing, which requires vertical </a:t>
            </a:r>
            <a:r>
              <a:rPr lang="en-US" dirty="0" err="1" smtClean="0"/>
              <a:t>development</a:t>
            </a:r>
            <a:r>
              <a:rPr lang="en-US" dirty="0" err="1" smtClean="0">
                <a:sym typeface="Wingdings" pitchFamily="2" charset="2"/>
              </a:rPr>
              <a:t></a:t>
            </a:r>
            <a:r>
              <a:rPr lang="en-US" b="1" dirty="0" err="1" smtClean="0"/>
              <a:t>cumuliform</a:t>
            </a:r>
            <a:r>
              <a:rPr lang="en-US" dirty="0" smtClean="0"/>
              <a:t> clouds.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altLang="en-US" smtClean="0"/>
              <a:t>Edge Definition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altLang="en-US" b="1" smtClean="0"/>
              <a:t>Fuzzy</a:t>
            </a:r>
            <a:r>
              <a:rPr lang="en-US" altLang="en-US" smtClean="0"/>
              <a:t> edge definition: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</a:t>
            </a:r>
            <a:r>
              <a:rPr lang="en-US" altLang="en-US" smtClean="0"/>
              <a:t>cirrus clouds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</a:t>
            </a:r>
            <a:r>
              <a:rPr lang="en-US" altLang="en-US" smtClean="0"/>
              <a:t>downwind side of cirrus CB anvils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</a:t>
            </a:r>
            <a:r>
              <a:rPr lang="en-US" altLang="en-US" smtClean="0"/>
              <a:t>equatorward side of jet stream cirrus band</a:t>
            </a:r>
          </a:p>
          <a:p>
            <a:r>
              <a:rPr lang="en-US" altLang="en-US" b="1" smtClean="0"/>
              <a:t>Sharp</a:t>
            </a:r>
            <a:r>
              <a:rPr lang="en-US" altLang="en-US" smtClean="0"/>
              <a:t> edge definition: 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</a:t>
            </a:r>
            <a:r>
              <a:rPr lang="en-US" altLang="en-US" smtClean="0"/>
              <a:t>upwind side of CBs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</a:t>
            </a:r>
            <a:r>
              <a:rPr lang="en-US" altLang="en-US" smtClean="0"/>
              <a:t>cloud boundaries limited by terrain—fog/stratus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en-US" smtClean="0">
                <a:sym typeface="Wingdings" panose="05000000000000000000" pitchFamily="2" charset="2"/>
              </a:rPr>
              <a:t></a:t>
            </a:r>
            <a:r>
              <a:rPr lang="en-US" altLang="en-US" smtClean="0"/>
              <a:t>poleward side of jet stream cirrus will have an anticyclonically curving sharp edge,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205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715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Table from Ahrens: Approximate</a:t>
                      </a:r>
                      <a:r>
                        <a:rPr lang="en-US" sz="1800" baseline="0" dirty="0" smtClean="0"/>
                        <a:t> Height of Cloud Bases Above the Surface</a:t>
                      </a:r>
                      <a:endParaRPr lang="en-US" sz="1800" dirty="0"/>
                    </a:p>
                  </a:txBody>
                  <a:tcPr marT="45704" marB="4570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CLOUD</a:t>
                      </a:r>
                      <a:r>
                        <a:rPr lang="en-US" sz="1800" baseline="0" dirty="0" smtClean="0"/>
                        <a:t> GROUP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TROPICAL REGION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MIDDLE LATITUDE</a:t>
                      </a:r>
                      <a:r>
                        <a:rPr lang="en-US" sz="1800" baseline="0" dirty="0" smtClean="0"/>
                        <a:t> REGION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POLAR</a:t>
                      </a:r>
                      <a:r>
                        <a:rPr lang="en-US" sz="1800" baseline="0" dirty="0" smtClean="0"/>
                        <a:t> REGION</a:t>
                      </a:r>
                      <a:endParaRPr lang="en-US" sz="1800" dirty="0"/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High</a:t>
                      </a:r>
                      <a:endParaRPr lang="en-US" sz="1800" b="0" dirty="0" smtClean="0"/>
                    </a:p>
                    <a:p>
                      <a:pPr algn="ctr"/>
                      <a:r>
                        <a:rPr lang="en-US" sz="1800" b="0" dirty="0" err="1" smtClean="0"/>
                        <a:t>Ci</a:t>
                      </a:r>
                      <a:r>
                        <a:rPr lang="en-US" sz="1800" b="0" dirty="0" smtClean="0"/>
                        <a:t>,</a:t>
                      </a:r>
                      <a:r>
                        <a:rPr lang="en-US" sz="1800" b="0" baseline="0" dirty="0" smtClean="0"/>
                        <a:t> Cs, Cc</a:t>
                      </a:r>
                      <a:endParaRPr lang="en-US" sz="1800" b="1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20,000</a:t>
                      </a:r>
                      <a:r>
                        <a:rPr lang="en-US" sz="1800" baseline="0" dirty="0" smtClean="0"/>
                        <a:t> to </a:t>
                      </a:r>
                      <a:r>
                        <a:rPr lang="en-US" sz="1800" dirty="0" smtClean="0"/>
                        <a:t>60,000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(6000</a:t>
                      </a:r>
                      <a:r>
                        <a:rPr lang="en-US" sz="1800" baseline="0" dirty="0" smtClean="0"/>
                        <a:t> to </a:t>
                      </a:r>
                      <a:r>
                        <a:rPr lang="en-US" sz="1800" dirty="0" smtClean="0"/>
                        <a:t>18,000 m)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16,000</a:t>
                      </a:r>
                      <a:r>
                        <a:rPr lang="en-US" sz="1800" baseline="0" dirty="0" smtClean="0"/>
                        <a:t> to </a:t>
                      </a:r>
                      <a:r>
                        <a:rPr lang="en-US" sz="1800" dirty="0" smtClean="0"/>
                        <a:t>43,000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(5000 to 13,000 m)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10,000 to 26,000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(3000 to 8000 m)</a:t>
                      </a:r>
                      <a:endParaRPr lang="en-US" sz="1800" dirty="0"/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Middle</a:t>
                      </a:r>
                      <a:endParaRPr lang="en-US" sz="1800" b="0" dirty="0" smtClean="0"/>
                    </a:p>
                    <a:p>
                      <a:pPr algn="ctr"/>
                      <a:r>
                        <a:rPr lang="en-US" sz="1800" b="0" dirty="0" smtClean="0"/>
                        <a:t>As,</a:t>
                      </a:r>
                      <a:r>
                        <a:rPr lang="en-US" sz="1800" b="0" baseline="0" dirty="0" smtClean="0"/>
                        <a:t> Ac</a:t>
                      </a:r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6500</a:t>
                      </a:r>
                      <a:r>
                        <a:rPr lang="en-US" sz="1800" baseline="0" dirty="0" smtClean="0"/>
                        <a:t> to 26,000 </a:t>
                      </a:r>
                      <a:r>
                        <a:rPr lang="en-US" sz="1800" baseline="0" dirty="0" err="1" smtClean="0"/>
                        <a:t>ft</a:t>
                      </a:r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(2000 to 8000 m)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6,500 to 23,000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(2000 to 7000 m)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6500 to 13,000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(2000</a:t>
                      </a:r>
                      <a:r>
                        <a:rPr lang="en-US" sz="1800" baseline="0" dirty="0" smtClean="0"/>
                        <a:t> to 4000 m)</a:t>
                      </a:r>
                      <a:endParaRPr lang="en-US" sz="1800" dirty="0"/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4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Low</a:t>
                      </a:r>
                      <a:endParaRPr lang="en-US" sz="1800" b="0" dirty="0" smtClean="0"/>
                    </a:p>
                    <a:p>
                      <a:pPr algn="ctr"/>
                      <a:r>
                        <a:rPr lang="en-US" sz="1800" b="0" dirty="0" smtClean="0"/>
                        <a:t>St, </a:t>
                      </a:r>
                      <a:r>
                        <a:rPr lang="en-US" sz="1800" b="0" dirty="0" err="1" smtClean="0"/>
                        <a:t>Sc</a:t>
                      </a:r>
                      <a:r>
                        <a:rPr lang="en-US" sz="1800" b="0" dirty="0" smtClean="0"/>
                        <a:t>, Ns</a:t>
                      </a:r>
                      <a:endParaRPr lang="en-US" sz="1800" b="1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Sfc</a:t>
                      </a:r>
                      <a:r>
                        <a:rPr lang="en-US" sz="1800" dirty="0" smtClean="0"/>
                        <a:t> to 6500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(0 to 2000 m)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Sfc</a:t>
                      </a:r>
                      <a:r>
                        <a:rPr lang="en-US" sz="1800" dirty="0" smtClean="0"/>
                        <a:t> to 6500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(0 to 2000 m)</a:t>
                      </a:r>
                      <a:endParaRPr lang="en-US" sz="1800" dirty="0"/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Sfc</a:t>
                      </a:r>
                      <a:r>
                        <a:rPr lang="en-US" sz="1800" dirty="0" smtClean="0"/>
                        <a:t> to 6500 </a:t>
                      </a:r>
                      <a:r>
                        <a:rPr lang="en-US" sz="1800" dirty="0" err="1" smtClean="0"/>
                        <a:t>ft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(0 to 2000 m)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600200"/>
            <a:ext cx="6827309" cy="512048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343400" y="2514600"/>
            <a:ext cx="381000" cy="12954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72000" y="2590800"/>
            <a:ext cx="685800" cy="12192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800600" y="2819400"/>
            <a:ext cx="1514939" cy="10668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953000" y="3048000"/>
            <a:ext cx="2189924" cy="990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105400" y="3467100"/>
            <a:ext cx="2743200" cy="7239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26630" y="3864401"/>
            <a:ext cx="310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Sharp poleward cloud edge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19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cs typeface="Arial" panose="020B0604020202020204" pitchFamily="34" charset="0"/>
              </a:rPr>
              <a:t>Fog Example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cs typeface="Arial" panose="020B0604020202020204" pitchFamily="34" charset="0"/>
              </a:rPr>
              <a:t>Left:  Early morning visible image over NM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cs typeface="Arial" panose="020B0604020202020204" pitchFamily="34" charset="0"/>
              </a:rPr>
              <a:t>Right:  Same time/location but an IR image</a:t>
            </a:r>
          </a:p>
        </p:txBody>
      </p:sp>
      <p:pic>
        <p:nvPicPr>
          <p:cNvPr id="52227" name="Picture 5" descr="http://wx.db.erau.edu/faculty/mullerb/Wx365/Fog/NM/vis_fog_nm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6638"/>
            <a:ext cx="449580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7" descr="http://wx.db.erau.edu/faculty/mullerb/Wx365/Fog/NM/ir_fog_nm0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581400"/>
            <a:ext cx="45942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Infrared Images</a:t>
            </a:r>
            <a:br>
              <a:rPr lang="en-US" dirty="0" smtClean="0"/>
            </a:br>
            <a:r>
              <a:rPr lang="en-US" sz="3600" dirty="0" smtClean="0"/>
              <a:t>Problems Detecting Fog</a:t>
            </a:r>
          </a:p>
        </p:txBody>
      </p:sp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1600200" y="3198813"/>
            <a:ext cx="1143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Visible</a:t>
            </a:r>
          </a:p>
        </p:txBody>
      </p: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6477000" y="3198813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9831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 smtClean="0">
                <a:latin typeface="+mj-lt"/>
              </a:rPr>
              <a:t>Fog tends to follow the terrain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 smtClean="0">
                <a:latin typeface="+mj-lt"/>
              </a:rPr>
              <a:t>Elevated peaks clearly evident</a:t>
            </a:r>
          </a:p>
        </p:txBody>
      </p:sp>
      <p:pic>
        <p:nvPicPr>
          <p:cNvPr id="54275" name="Picture 5" descr="http://wx.db.erau.edu/faculty/mullerb/Wx365/Fog/NM/vis_fog_nm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3358" r="15254"/>
          <a:stretch>
            <a:fillRect/>
          </a:stretch>
        </p:blipFill>
        <p:spPr bwMode="auto">
          <a:xfrm>
            <a:off x="53975" y="2209800"/>
            <a:ext cx="469265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http://wx.db.erau.edu/faculty/mullerb/Wx365/Fog/NM/nm_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b="7529"/>
          <a:stretch>
            <a:fillRect/>
          </a:stretch>
        </p:blipFill>
        <p:spPr bwMode="auto">
          <a:xfrm rot="174389">
            <a:off x="4746625" y="2209800"/>
            <a:ext cx="4176713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VIS image shows sharp edge of fog because of terrain.</a:t>
            </a:r>
            <a:br>
              <a:rPr lang="en-US" dirty="0" smtClean="0"/>
            </a:b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/>
          <a:lstStyle/>
          <a:p>
            <a:r>
              <a:rPr lang="en-US" altLang="en-US" smtClean="0">
                <a:hlinkClick r:id="rId2"/>
              </a:rPr>
              <a:t>Fog in satellite imagery: a special problem for aviation.</a:t>
            </a:r>
            <a:endParaRPr lang="en-US" altLang="en-US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Water Vapor Satellite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Water Vapor Images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Water vapor images related to distribution of moisture at the top of the troposphere (near 30,000 ft).</a:t>
            </a:r>
          </a:p>
          <a:p>
            <a:pPr eaLnBrk="1" hangingPunct="1"/>
            <a:r>
              <a:rPr lang="en-US" altLang="en-US" sz="2400" smtClean="0"/>
              <a:t>Dry regions dark (or colored; frequently red). </a:t>
            </a:r>
          </a:p>
          <a:p>
            <a:pPr eaLnBrk="1" hangingPunct="1"/>
            <a:r>
              <a:rPr lang="en-US" altLang="en-US" sz="2400" smtClean="0"/>
              <a:t>White (or colored) clouds.</a:t>
            </a:r>
          </a:p>
          <a:p>
            <a:pPr eaLnBrk="1" hangingPunct="1"/>
            <a:r>
              <a:rPr lang="en-US" altLang="en-US" sz="2400" smtClean="0"/>
              <a:t>High clouds are shown, but not low clouds.</a:t>
            </a:r>
          </a:p>
        </p:txBody>
      </p:sp>
      <p:pic>
        <p:nvPicPr>
          <p:cNvPr id="59396" name="Picture 4" descr="satellite WV2_LIT_20060407_16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575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satellite wv-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62300"/>
            <a:ext cx="3695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Stratiform Characteristics in Sat Imagery</a:t>
            </a:r>
          </a:p>
        </p:txBody>
      </p:sp>
      <p:pic>
        <p:nvPicPr>
          <p:cNvPr id="61443" name="Content Placeholder 3" descr="straitfor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838200"/>
            <a:ext cx="9458325" cy="624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Cumuliform Characteristics</a:t>
            </a:r>
          </a:p>
        </p:txBody>
      </p:sp>
      <p:pic>
        <p:nvPicPr>
          <p:cNvPr id="62467" name="Content Placeholder 3" descr="cumulifor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49288"/>
            <a:ext cx="8534400" cy="6427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Cirriform Characteristics</a:t>
            </a:r>
          </a:p>
        </p:txBody>
      </p:sp>
      <p:pic>
        <p:nvPicPr>
          <p:cNvPr id="63491" name="Content Placeholder 3" descr="cirrifor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" y="1066800"/>
            <a:ext cx="90805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Sources of Satellite Images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Available from a large number of sites.</a:t>
            </a:r>
          </a:p>
          <a:p>
            <a:pPr eaLnBrk="1" hangingPunct="1"/>
            <a:r>
              <a:rPr lang="en-US" altLang="en-US" smtClean="0">
                <a:hlinkClick r:id="rId3"/>
              </a:rPr>
              <a:t>ERAU Satellite Imagery</a:t>
            </a:r>
            <a:endParaRPr lang="en-US" altLang="en-US" smtClean="0"/>
          </a:p>
          <a:p>
            <a:pPr eaLnBrk="1" hangingPunct="1"/>
            <a:r>
              <a:rPr lang="en-US" altLang="en-US" smtClean="0">
                <a:hlinkClick r:id="rId4"/>
              </a:rPr>
              <a:t>ADDS – Satellite</a:t>
            </a:r>
            <a:endParaRPr lang="en-US" altLang="en-US" smtClean="0"/>
          </a:p>
          <a:p>
            <a:pPr eaLnBrk="1" hangingPunct="1"/>
            <a:r>
              <a:rPr lang="en-US" altLang="en-US" smtClean="0">
                <a:hlinkClick r:id="rId5"/>
              </a:rPr>
              <a:t>Interactive Weather Satellite Imagery Viewers from NASA GHCC</a:t>
            </a:r>
            <a:endParaRPr lang="en-US" altLang="en-US" smtClean="0"/>
          </a:p>
          <a:p>
            <a:pPr eaLnBrk="1" hangingPunct="1"/>
            <a:r>
              <a:rPr lang="en-US" altLang="en-US" smtClean="0">
                <a:hlinkClick r:id="rId6"/>
              </a:rPr>
              <a:t>SSEC - Geostationary Satellite Images</a:t>
            </a:r>
            <a:endParaRPr lang="en-US" altLang="en-US" smtClean="0"/>
          </a:p>
          <a:p>
            <a:pPr eaLnBrk="1" hangingPunct="1"/>
            <a:r>
              <a:rPr lang="en-US" altLang="en-US" smtClean="0">
                <a:hlinkClick r:id="rId7"/>
              </a:rPr>
              <a:t>NRL Monterey Images with NOGAPS Overlays</a:t>
            </a: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Cloud Formation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516563"/>
          </a:xfrm>
        </p:spPr>
        <p:txBody>
          <a:bodyPr/>
          <a:lstStyle/>
          <a:p>
            <a:pPr eaLnBrk="1" hangingPunct="1"/>
            <a:r>
              <a:rPr lang="en-US" altLang="en-US" smtClean="0"/>
              <a:t>Clouds form when air is cooled to its dew point.</a:t>
            </a:r>
          </a:p>
          <a:p>
            <a:pPr eaLnBrk="1" hangingPunct="1"/>
            <a:r>
              <a:rPr lang="en-US" altLang="en-US" smtClean="0"/>
              <a:t>For most clouds, the cooling process is upward vertical motion or lifting.</a:t>
            </a:r>
          </a:p>
          <a:p>
            <a:pPr eaLnBrk="1" hangingPunct="1"/>
            <a:r>
              <a:rPr lang="en-US" altLang="en-US" b="1" smtClean="0"/>
              <a:t>Stable</a:t>
            </a:r>
            <a:r>
              <a:rPr lang="en-US" altLang="en-US" smtClean="0"/>
              <a:t> atmospheres</a:t>
            </a:r>
            <a:r>
              <a:rPr lang="en-US" altLang="en-US" smtClean="0">
                <a:sym typeface="Wingdings" panose="05000000000000000000" pitchFamily="2" charset="2"/>
              </a:rPr>
              <a:t>slow, gentle, large scale rising air motion--</a:t>
            </a:r>
            <a:r>
              <a:rPr lang="en-US" altLang="en-US" b="1" smtClean="0">
                <a:sym typeface="Wingdings" panose="05000000000000000000" pitchFamily="2" charset="2"/>
              </a:rPr>
              <a:t>stratiform</a:t>
            </a:r>
          </a:p>
          <a:p>
            <a:pPr eaLnBrk="1" hangingPunct="1"/>
            <a:r>
              <a:rPr lang="en-US" altLang="en-US" b="1" smtClean="0">
                <a:sym typeface="Wingdings" panose="05000000000000000000" pitchFamily="2" charset="2"/>
              </a:rPr>
              <a:t>Unstable</a:t>
            </a:r>
            <a:r>
              <a:rPr lang="en-US" altLang="en-US" smtClean="0">
                <a:sym typeface="Wingdings" panose="05000000000000000000" pitchFamily="2" charset="2"/>
              </a:rPr>
              <a:t> atmospheresvigorous rising bubbles of air (thermals), strong, concentrated updrafts surrounded by larger cloud-free areas of sinking air--</a:t>
            </a:r>
            <a:r>
              <a:rPr lang="en-US" altLang="en-US" b="1" smtClean="0">
                <a:sym typeface="Wingdings" panose="05000000000000000000" pitchFamily="2" charset="2"/>
              </a:rPr>
              <a:t>cumuliform</a:t>
            </a:r>
            <a:endParaRPr lang="en-US" altLang="en-US" b="1" smtClean="0"/>
          </a:p>
          <a:p>
            <a:pPr eaLnBrk="1" hangingPunct="1"/>
            <a:r>
              <a:rPr lang="en-US" altLang="en-US" smtClean="0"/>
              <a:t>For fog, the cooling process can be radiational cooling or advection across a cold surface—stratiform—lifting not required, but cooling 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143000"/>
            <a:ext cx="874236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Visible Images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Visible images show “</a:t>
            </a:r>
            <a:r>
              <a:rPr lang="en-US" altLang="en-US" sz="2800" b="1" i="1" u="sng" dirty="0" smtClean="0"/>
              <a:t>reflected</a:t>
            </a:r>
            <a:r>
              <a:rPr lang="en-US" altLang="en-US" sz="2800" dirty="0" smtClean="0"/>
              <a:t>” </a:t>
            </a:r>
            <a:r>
              <a:rPr lang="en-US" altLang="en-US" sz="2800" dirty="0" smtClean="0"/>
              <a:t>sunlight</a:t>
            </a:r>
          </a:p>
          <a:p>
            <a:pPr eaLnBrk="1" hangingPunct="1"/>
            <a:r>
              <a:rPr lang="en-US" altLang="en-US" sz="2800" dirty="0" smtClean="0"/>
              <a:t>Albedo of clouds related to cloud “thickness” (not vertical thickness so much as cloud “solidity” or density)</a:t>
            </a:r>
          </a:p>
          <a:p>
            <a:pPr eaLnBrk="1" hangingPunct="1"/>
            <a:r>
              <a:rPr lang="en-US" altLang="en-US" sz="2800" dirty="0" smtClean="0"/>
              <a:t>Different types of clouds and terrain reflect sunlight differently</a:t>
            </a:r>
          </a:p>
          <a:p>
            <a:pPr eaLnBrk="1" hangingPunct="1"/>
            <a:r>
              <a:rPr lang="en-US" altLang="en-US" sz="2800" dirty="0" smtClean="0"/>
              <a:t>“thick” </a:t>
            </a:r>
            <a:r>
              <a:rPr lang="en-US" altLang="en-US" sz="2800" dirty="0" err="1" smtClean="0"/>
              <a:t>clouds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high</a:t>
            </a:r>
            <a:r>
              <a:rPr lang="en-US" altLang="en-US" sz="2800" dirty="0" smtClean="0"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albedobright</a:t>
            </a:r>
            <a:endParaRPr lang="en-US" altLang="en-US" sz="2800" dirty="0" smtClean="0">
              <a:sym typeface="Wingdings" panose="05000000000000000000" pitchFamily="2" charset="2"/>
            </a:endParaRPr>
          </a:p>
          <a:p>
            <a:pPr eaLnBrk="1" hangingPunct="1"/>
            <a:r>
              <a:rPr lang="en-US" altLang="en-US" sz="2800" dirty="0" smtClean="0">
                <a:sym typeface="Wingdings" panose="05000000000000000000" pitchFamily="2" charset="2"/>
              </a:rPr>
              <a:t>“thin” 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cloudslower</a:t>
            </a:r>
            <a:r>
              <a:rPr lang="en-US" altLang="en-US" sz="2800" dirty="0" smtClean="0"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albedogrey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Shadows give </a:t>
            </a:r>
            <a:r>
              <a:rPr lang="en-US" altLang="en-US" sz="2800" dirty="0" err="1" smtClean="0"/>
              <a:t>texture</a:t>
            </a:r>
            <a:r>
              <a:rPr lang="en-US" altLang="en-US" sz="2800" dirty="0" err="1" smtClean="0">
                <a:sym typeface="Wingdings" panose="05000000000000000000" pitchFamily="2" charset="2"/>
              </a:rPr>
              <a:t>vertical</a:t>
            </a:r>
            <a:r>
              <a:rPr lang="en-US" altLang="en-US" sz="2800" dirty="0" smtClean="0">
                <a:sym typeface="Wingdings" panose="05000000000000000000" pitchFamily="2" charset="2"/>
              </a:rPr>
              <a:t> development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Shadows sometimes cast by higher clouds on lower clouds</a:t>
            </a:r>
          </a:p>
          <a:p>
            <a:pPr eaLnBrk="1" hangingPunct="1"/>
            <a:r>
              <a:rPr lang="en-US" altLang="en-US" sz="2800" dirty="0" smtClean="0"/>
              <a:t>Note</a:t>
            </a:r>
            <a:r>
              <a:rPr lang="en-US" altLang="en-US" sz="2800" dirty="0" smtClean="0"/>
              <a:t>: must have sunlight!  Cannot typically get visible images at night (moonlight images do exist)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Visible Images</a:t>
            </a:r>
            <a:br>
              <a:rPr lang="en-US" smtClean="0"/>
            </a:br>
            <a:r>
              <a:rPr lang="en-US" sz="3600" smtClean="0"/>
              <a:t>Surface  Reflectivity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5000"/>
          </a:xfrm>
        </p:spPr>
        <p:txBody>
          <a:bodyPr/>
          <a:lstStyle/>
          <a:p>
            <a:pPr eaLnBrk="1" hangingPunct="1"/>
            <a:r>
              <a:rPr lang="en-US" altLang="en-US" smtClean="0"/>
              <a:t>All surfaces reflect varying amounts of sunlight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2819400"/>
          <a:ext cx="4343400" cy="296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80"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Surface Type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Albedo</a:t>
                      </a:r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Large</a:t>
                      </a:r>
                      <a:r>
                        <a:rPr lang="en-US" sz="1800" baseline="0" dirty="0" smtClean="0"/>
                        <a:t> Thunderstorm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92%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Thick stratocumulus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68%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Snow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88-59%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Thin stratus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42%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Thin cirrostratus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32%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Forest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12%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Water</a:t>
                      </a:r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9%</a:t>
                      </a:r>
                      <a:endParaRPr lang="en-U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273" name="TextBox 4"/>
          <p:cNvSpPr txBox="1">
            <a:spLocks noChangeArrowheads="1"/>
          </p:cNvSpPr>
          <p:nvPr/>
        </p:nvSpPr>
        <p:spPr bwMode="auto">
          <a:xfrm>
            <a:off x="1600200" y="5867400"/>
            <a:ext cx="533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From </a:t>
            </a:r>
            <a:r>
              <a:rPr lang="en-US" altLang="en-US" sz="1800" i="1"/>
              <a:t>Radar and  Satellite Weather Interpretation for Pilots</a:t>
            </a:r>
            <a:r>
              <a:rPr lang="en-US" altLang="en-US" sz="1800"/>
              <a:t>, Lankford.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967" y="685800"/>
            <a:ext cx="6744033" cy="61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</TotalTime>
  <Words>1782</Words>
  <Application>Microsoft Office PowerPoint</Application>
  <PresentationFormat>On-screen Show (4:3)</PresentationFormat>
  <Paragraphs>285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Office Theme</vt:lpstr>
      <vt:lpstr>Detecting Cloud Type in Satellite Imagery</vt:lpstr>
      <vt:lpstr>What allows us to distinguish features in satellite imagery?</vt:lpstr>
      <vt:lpstr>Cloud Classification</vt:lpstr>
      <vt:lpstr>PowerPoint Presentation</vt:lpstr>
      <vt:lpstr>Cloud Formation</vt:lpstr>
      <vt:lpstr>PowerPoint Presentation</vt:lpstr>
      <vt:lpstr>Visible Images</vt:lpstr>
      <vt:lpstr>Visible Images Surface  Reflectivity</vt:lpstr>
      <vt:lpstr>PowerPoint Presentation</vt:lpstr>
      <vt:lpstr>Visible Images Surface  Reflectivity</vt:lpstr>
      <vt:lpstr>Visible Images</vt:lpstr>
      <vt:lpstr>Visible Satellite Images</vt:lpstr>
      <vt:lpstr>Visible Satellite Images Sunlight is required</vt:lpstr>
      <vt:lpstr>Visible Satellite Images Sunlight required</vt:lpstr>
      <vt:lpstr>Infrared (IR) Satellite Images</vt:lpstr>
      <vt:lpstr>Infrared Images</vt:lpstr>
      <vt:lpstr>In VIS, cloud height not easily determined.</vt:lpstr>
      <vt:lpstr>IR useful for cloud heights.</vt:lpstr>
      <vt:lpstr>Infrared Satellite Images</vt:lpstr>
      <vt:lpstr>Infrared Images—Cloud Height</vt:lpstr>
      <vt:lpstr>Using IR to Estimate Cloud Height</vt:lpstr>
      <vt:lpstr>PowerPoint Presentation</vt:lpstr>
      <vt:lpstr>Infrared Images Enhancement Curves</vt:lpstr>
      <vt:lpstr>Infrared Images Enhancement Curves</vt:lpstr>
      <vt:lpstr>Infrared Images Problems Detecting Fog (more on this later…)</vt:lpstr>
      <vt:lpstr>Using VIS and IR Together </vt:lpstr>
      <vt:lpstr>Using VIS and IR Together </vt:lpstr>
      <vt:lpstr>Features that aid in cloud identification</vt:lpstr>
      <vt:lpstr>Large scale patterns and terminology (see following slides):</vt:lpstr>
      <vt:lpstr>Cloud shield</vt:lpstr>
      <vt:lpstr>Cloud Band</vt:lpstr>
      <vt:lpstr>Cloud Line</vt:lpstr>
      <vt:lpstr>Rope cloud animation from http://cimss.ssec.wisc.edu/goes/blog/archives/555 </vt:lpstr>
      <vt:lpstr>More on Rope Clouds:</vt:lpstr>
      <vt:lpstr>Cloud Street</vt:lpstr>
      <vt:lpstr>Cloud Element</vt:lpstr>
      <vt:lpstr>Comma Cloud</vt:lpstr>
      <vt:lpstr>Texture in Visible Satellite Imagery</vt:lpstr>
      <vt:lpstr>Edge Definition</vt:lpstr>
      <vt:lpstr>PowerPoint Presentation</vt:lpstr>
      <vt:lpstr>Infrared Images Problems Detecting Fog</vt:lpstr>
      <vt:lpstr>VIS image shows sharp edge of fog because of terrain. </vt:lpstr>
      <vt:lpstr>Fog in satellite imagery: a special problem for aviation.</vt:lpstr>
      <vt:lpstr>Water Vapor Satellite Images</vt:lpstr>
      <vt:lpstr>Water Vapor Images</vt:lpstr>
      <vt:lpstr>Stratiform Characteristics in Sat Imagery</vt:lpstr>
      <vt:lpstr>Cumuliform Characteristics</vt:lpstr>
      <vt:lpstr>Cirriform Characteristics</vt:lpstr>
      <vt:lpstr>Sources of Satellite Images</vt:lpstr>
    </vt:vector>
  </TitlesOfParts>
  <Company>ERAU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Cloud Type in Satellite Imagery</dc:title>
  <dc:creator>Muller, Bradley M.</dc:creator>
  <cp:lastModifiedBy>Muller, Bradley M.</cp:lastModifiedBy>
  <cp:revision>64</cp:revision>
  <dcterms:created xsi:type="dcterms:W3CDTF">2010-10-06T12:58:23Z</dcterms:created>
  <dcterms:modified xsi:type="dcterms:W3CDTF">2018-02-21T16:00:29Z</dcterms:modified>
</cp:coreProperties>
</file>