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6.jpg" ContentType="image/pn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4"/>
  </p:notesMasterIdLst>
  <p:handoutMasterIdLst>
    <p:handoutMasterId r:id="rId35"/>
  </p:handoutMasterIdLst>
  <p:sldIdLst>
    <p:sldId id="322" r:id="rId5"/>
    <p:sldId id="340" r:id="rId6"/>
    <p:sldId id="341" r:id="rId7"/>
    <p:sldId id="342" r:id="rId8"/>
    <p:sldId id="344" r:id="rId9"/>
    <p:sldId id="343" r:id="rId10"/>
    <p:sldId id="345" r:id="rId11"/>
    <p:sldId id="348" r:id="rId12"/>
    <p:sldId id="346" r:id="rId13"/>
    <p:sldId id="347" r:id="rId14"/>
    <p:sldId id="349" r:id="rId15"/>
    <p:sldId id="350" r:id="rId16"/>
    <p:sldId id="323" r:id="rId17"/>
    <p:sldId id="324" r:id="rId18"/>
    <p:sldId id="325" r:id="rId19"/>
    <p:sldId id="332" r:id="rId20"/>
    <p:sldId id="326" r:id="rId21"/>
    <p:sldId id="333" r:id="rId22"/>
    <p:sldId id="335" r:id="rId23"/>
    <p:sldId id="327" r:id="rId24"/>
    <p:sldId id="334" r:id="rId25"/>
    <p:sldId id="328" r:id="rId26"/>
    <p:sldId id="329" r:id="rId27"/>
    <p:sldId id="330" r:id="rId28"/>
    <p:sldId id="336" r:id="rId29"/>
    <p:sldId id="331" r:id="rId30"/>
    <p:sldId id="337" r:id="rId31"/>
    <p:sldId id="338" r:id="rId32"/>
    <p:sldId id="339" r:id="rId33"/>
  </p:sldIdLst>
  <p:sldSz cx="12188825"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4030">
          <p15:clr>
            <a:srgbClr val="A4A3A4"/>
          </p15:clr>
        </p15:guide>
        <p15:guide id="3" orient="horz" pos="1200">
          <p15:clr>
            <a:srgbClr val="A4A3A4"/>
          </p15:clr>
        </p15:guide>
        <p15:guide id="4" orient="horz" pos="1008">
          <p15:clr>
            <a:srgbClr val="A4A3A4"/>
          </p15:clr>
        </p15:guide>
        <p15:guide id="5" orient="horz" pos="3792">
          <p15:clr>
            <a:srgbClr val="A4A3A4"/>
          </p15:clr>
        </p15:guide>
        <p15:guide id="6" orient="horz">
          <p15:clr>
            <a:srgbClr val="A4A3A4"/>
          </p15:clr>
        </p15:guide>
        <p15:guide id="7" orient="horz" pos="3360">
          <p15:clr>
            <a:srgbClr val="A4A3A4"/>
          </p15:clr>
        </p15:guide>
        <p15:guide id="8" orient="horz" pos="3312">
          <p15:clr>
            <a:srgbClr val="A4A3A4"/>
          </p15:clr>
        </p15:guide>
        <p15:guide id="9" orient="horz" pos="240">
          <p15:clr>
            <a:srgbClr val="A4A3A4"/>
          </p15:clr>
        </p15:guide>
        <p15:guide id="10" orient="horz" pos="432">
          <p15:clr>
            <a:srgbClr val="A4A3A4"/>
          </p15:clr>
        </p15:guide>
        <p15:guide id="11" orient="horz" pos="2784">
          <p15:clr>
            <a:srgbClr val="A4A3A4"/>
          </p15:clr>
        </p15:guide>
        <p15:guide id="12" pos="3839">
          <p15:clr>
            <a:srgbClr val="A4A3A4"/>
          </p15:clr>
        </p15:guide>
        <p15:guide id="13" pos="959">
          <p15:clr>
            <a:srgbClr val="A4A3A4"/>
          </p15:clr>
        </p15:guide>
        <p15:guide id="14" pos="6143">
          <p15:clr>
            <a:srgbClr val="A4A3A4"/>
          </p15:clr>
        </p15:guide>
        <p15:guide id="15" pos="1247">
          <p15:clr>
            <a:srgbClr val="A4A3A4"/>
          </p15:clr>
        </p15:guide>
        <p15:guide id="16" pos="7007">
          <p15:clr>
            <a:srgbClr val="A4A3A4"/>
          </p15:clr>
        </p15:guide>
        <p15:guide id="17" pos="5855">
          <p15:clr>
            <a:srgbClr val="A4A3A4"/>
          </p15:clr>
        </p15:guide>
        <p15:guide id="18" pos="671">
          <p15:clr>
            <a:srgbClr val="A4A3A4"/>
          </p15:clr>
        </p15:guide>
        <p15:guide id="19" pos="7151">
          <p15:clr>
            <a:srgbClr val="A4A3A4"/>
          </p15:clr>
        </p15:guide>
        <p15:guide id="20" pos="311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581" autoAdjust="0"/>
  </p:normalViewPr>
  <p:slideViewPr>
    <p:cSldViewPr showGuides="1">
      <p:cViewPr varScale="1">
        <p:scale>
          <a:sx n="116" d="100"/>
          <a:sy n="116" d="100"/>
        </p:scale>
        <p:origin x="102" y="444"/>
      </p:cViewPr>
      <p:guideLst>
        <p:guide orient="horz" pos="2160"/>
        <p:guide orient="horz" pos="4030"/>
        <p:guide orient="horz" pos="1200"/>
        <p:guide orient="horz" pos="1008"/>
        <p:guide orient="horz" pos="3792"/>
        <p:guide orient="horz"/>
        <p:guide orient="horz" pos="3360"/>
        <p:guide orient="horz" pos="3312"/>
        <p:guide orient="horz" pos="240"/>
        <p:guide orient="horz" pos="432"/>
        <p:guide orient="horz" pos="2784"/>
        <p:guide pos="3839"/>
        <p:guide pos="959"/>
        <p:guide pos="6143"/>
        <p:guide pos="1247"/>
        <p:guide pos="7007"/>
        <p:guide pos="5855"/>
        <p:guide pos="671"/>
        <p:guide pos="7151"/>
        <p:guide pos="3119"/>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79" d="100"/>
          <a:sy n="79" d="100"/>
        </p:scale>
        <p:origin x="249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t>7/8/2020</a:t>
            </a:fld>
            <a:endParaRPr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t>‹#›</a:t>
            </a:fld>
            <a:endParaRPr dirty="0"/>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7/8/2020</a:t>
            </a:fld>
            <a:endParaRPr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dirty="0"/>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1</a:t>
            </a:fld>
            <a:endParaRPr lang="en-US" dirty="0"/>
          </a:p>
        </p:txBody>
      </p:sp>
    </p:spTree>
    <p:extLst>
      <p:ext uri="{BB962C8B-B14F-4D97-AF65-F5344CB8AC3E}">
        <p14:creationId xmlns:p14="http://schemas.microsoft.com/office/powerpoint/2010/main" val="36229553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anchor="b">
            <a:normAutofit/>
          </a:bodyPr>
          <a:lstStyle>
            <a:lvl1pPr>
              <a:lnSpc>
                <a:spcPct val="80000"/>
              </a:lnSpc>
              <a:defRPr sz="6600" b="1" cap="none" spc="0">
                <a:ln w="9525">
                  <a:noFill/>
                  <a:prstDash val="solid"/>
                </a:ln>
                <a:solidFill>
                  <a:schemeClr val="tx1"/>
                </a:solidFill>
                <a:effectLst/>
              </a:defRPr>
            </a:lvl1pPr>
          </a:lstStyle>
          <a:p>
            <a:r>
              <a:rPr lang="en-US" smtClean="0"/>
              <a:t>Click to edit Master title style</a:t>
            </a:r>
            <a:endParaRPr dirty="0"/>
          </a:p>
        </p:txBody>
      </p:sp>
      <p:sp>
        <p:nvSpPr>
          <p:cNvPr id="3" name="Subtitle 2"/>
          <p:cNvSpPr>
            <a:spLocks noGrp="1"/>
          </p:cNvSpPr>
          <p:nvPr>
            <p:ph type="subTitle" idx="1"/>
          </p:nvPr>
        </p:nvSpPr>
        <p:spPr>
          <a:xfrm>
            <a:off x="1065213" y="4800600"/>
            <a:ext cx="8229600" cy="1219200"/>
          </a:xfrm>
        </p:spPr>
        <p:txBody>
          <a:bodyPr>
            <a:normAutofit/>
          </a:bodyPr>
          <a:lstStyle>
            <a:lvl1pPr marL="0" indent="0" algn="l">
              <a:spcBef>
                <a:spcPts val="0"/>
              </a:spcBef>
              <a:buNone/>
              <a:defRPr sz="2000" b="1"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7" name="Date Placeholder 6"/>
          <p:cNvSpPr>
            <a:spLocks noGrp="1"/>
          </p:cNvSpPr>
          <p:nvPr>
            <p:ph type="dt" sz="half" idx="10"/>
          </p:nvPr>
        </p:nvSpPr>
        <p:spPr/>
        <p:txBody>
          <a:bodyPr/>
          <a:lstStyle>
            <a:lvl1pPr>
              <a:defRPr sz="1100"/>
            </a:lvl1pPr>
          </a:lstStyle>
          <a:p>
            <a:fld id="{1D2498CD-A622-4ACC-98D8-8365C1B868F0}" type="datetime1">
              <a:rPr lang="en-US" smtClean="0"/>
              <a:pPr/>
              <a:t>7/8/2020</a:t>
            </a:fld>
            <a:endParaRPr lang="en-US" dirty="0"/>
          </a:p>
        </p:txBody>
      </p:sp>
      <p:sp>
        <p:nvSpPr>
          <p:cNvPr id="8" name="Footer Placeholder 7"/>
          <p:cNvSpPr>
            <a:spLocks noGrp="1"/>
          </p:cNvSpPr>
          <p:nvPr>
            <p:ph type="ftr" sz="quarter" idx="11"/>
          </p:nvPr>
        </p:nvSpPr>
        <p:spPr/>
        <p:txBody>
          <a:bodyPr/>
          <a:lstStyle>
            <a:lvl1pPr>
              <a:defRPr sz="1100"/>
            </a:lvl1pPr>
          </a:lstStyle>
          <a:p>
            <a:r>
              <a:rPr lang="en-US" dirty="0"/>
              <a:t>Add a footer</a:t>
            </a:r>
          </a:p>
        </p:txBody>
      </p:sp>
      <p:sp>
        <p:nvSpPr>
          <p:cNvPr id="9" name="Slide Number Placeholder 8"/>
          <p:cNvSpPr>
            <a:spLocks noGrp="1"/>
          </p:cNvSpPr>
          <p:nvPr>
            <p:ph type="sldNum" sz="quarter" idx="12"/>
          </p:nvPr>
        </p:nvSpPr>
        <p:spPr/>
        <p:txBody>
          <a:bodyPr/>
          <a:lstStyle>
            <a:lvl1pPr>
              <a:defRPr sz="1100"/>
            </a:lvl1pPr>
          </a:lstStyle>
          <a:p>
            <a:fld id="{2A013F82-EE5E-44EE-A61D-E31C6657F26F}" type="slidenum">
              <a:rPr lang="en-US" smtClean="0"/>
              <a:pPr/>
              <a:t>‹#›</a:t>
            </a:fld>
            <a:endParaRPr lang="en-US" dirty="0"/>
          </a:p>
        </p:txBody>
      </p:sp>
    </p:spTree>
    <p:extLst>
      <p:ext uri="{BB962C8B-B14F-4D97-AF65-F5344CB8AC3E}">
        <p14:creationId xmlns:p14="http://schemas.microsoft.com/office/powerpoint/2010/main" val="146780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6EB2CF6B-193C-4CEB-9860-F1C5F0818FA3}" type="datetime1">
              <a:rPr lang="en-US" smtClean="0"/>
              <a:t>7/8/2020</a:t>
            </a:fld>
            <a:endParaRPr lang="en-US" dirty="0"/>
          </a:p>
        </p:txBody>
      </p:sp>
      <p:sp>
        <p:nvSpPr>
          <p:cNvPr id="6" name="Slide Number Placeholder 5"/>
          <p:cNvSpPr>
            <a:spLocks noGrp="1"/>
          </p:cNvSpPr>
          <p:nvPr>
            <p:ph type="sldNum" sz="quarter" idx="12"/>
          </p:nvPr>
        </p:nvSpPr>
        <p:spPr/>
        <p:txBody>
          <a:bodyPr/>
          <a:lstStyle/>
          <a:p>
            <a:fld id="{2A013F82-EE5E-44EE-A61D-E31C6657F26F}" type="slidenum">
              <a:rPr lang="en-US" smtClean="0"/>
              <a:t>‹#›</a:t>
            </a:fld>
            <a:endParaRPr lang="en-US" dirty="0"/>
          </a:p>
        </p:txBody>
      </p:sp>
    </p:spTree>
    <p:extLst>
      <p:ext uri="{BB962C8B-B14F-4D97-AF65-F5344CB8AC3E}">
        <p14:creationId xmlns:p14="http://schemas.microsoft.com/office/powerpoint/2010/main" val="341395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a:lstStyle/>
          <a:p>
            <a:r>
              <a:rPr lang="en-US" smtClean="0"/>
              <a:t>Click to edit Master title style</a:t>
            </a:r>
            <a:endParaRPr dirty="0"/>
          </a:p>
        </p:txBody>
      </p:sp>
      <p:sp>
        <p:nvSpPr>
          <p:cNvPr id="3" name="Vertical Text Placeholder 2"/>
          <p:cNvSpPr>
            <a:spLocks noGrp="1"/>
          </p:cNvSpPr>
          <p:nvPr>
            <p:ph type="body" orient="vert" idx="1"/>
          </p:nvPr>
        </p:nvSpPr>
        <p:spPr>
          <a:xfrm>
            <a:off x="1522412" y="381001"/>
            <a:ext cx="7391399" cy="5638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856CBC3-4EDC-4C84-BDD0-15F2AD890B92}" type="datetime1">
              <a:rPr lang="en-US" smtClean="0"/>
              <a:t>7/8/2020</a:t>
            </a:fld>
            <a:endParaRPr lang="en-US" dirty="0"/>
          </a:p>
        </p:txBody>
      </p:sp>
      <p:sp>
        <p:nvSpPr>
          <p:cNvPr id="6" name="Slide Number Placeholder 5"/>
          <p:cNvSpPr>
            <a:spLocks noGrp="1"/>
          </p:cNvSpPr>
          <p:nvPr>
            <p:ph type="sldNum" sz="quarter" idx="12"/>
          </p:nvPr>
        </p:nvSpPr>
        <p:spPr/>
        <p:txBody>
          <a:bodyPr/>
          <a:lstStyle/>
          <a:p>
            <a:fld id="{2A013F82-EE5E-44EE-A61D-E31C6657F26F}" type="slidenum">
              <a:rPr lang="en-US" smtClean="0"/>
              <a:t>‹#›</a:t>
            </a:fld>
            <a:endParaRPr lang="en-US" dirty="0"/>
          </a:p>
        </p:txBody>
      </p:sp>
    </p:spTree>
    <p:extLst>
      <p:ext uri="{BB962C8B-B14F-4D97-AF65-F5344CB8AC3E}">
        <p14:creationId xmlns:p14="http://schemas.microsoft.com/office/powerpoint/2010/main" val="68930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1CEBF3DB-CE40-42F4-BAF4-5D73D1160093}" type="datetime1">
              <a:rPr lang="en-US" smtClean="0"/>
              <a:t>7/8/2020</a:t>
            </a:fld>
            <a:endParaRPr lang="en-US" dirty="0"/>
          </a:p>
        </p:txBody>
      </p:sp>
      <p:sp>
        <p:nvSpPr>
          <p:cNvPr id="6" name="Slide Number Placeholder 5"/>
          <p:cNvSpPr>
            <a:spLocks noGrp="1"/>
          </p:cNvSpPr>
          <p:nvPr>
            <p:ph type="sldNum" sz="quarter" idx="12"/>
          </p:nvPr>
        </p:nvSpPr>
        <p:spPr/>
        <p:txBody>
          <a:bodyPr/>
          <a:lstStyle/>
          <a:p>
            <a:fld id="{2A013F82-EE5E-44EE-A61D-E31C6657F26F}" type="slidenum">
              <a:rPr lang="en-US" smtClean="0"/>
              <a:t>‹#›</a:t>
            </a:fld>
            <a:endParaRPr lang="en-US" dirty="0"/>
          </a:p>
        </p:txBody>
      </p:sp>
    </p:spTree>
    <p:extLst>
      <p:ext uri="{BB962C8B-B14F-4D97-AF65-F5344CB8AC3E}">
        <p14:creationId xmlns:p14="http://schemas.microsoft.com/office/powerpoint/2010/main" val="2938807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effectLst/>
              </a:defRPr>
            </a:lvl1pPr>
          </a:lstStyle>
          <a:p>
            <a:r>
              <a:rPr lang="en-US" smtClean="0"/>
              <a:t>Click to edit Master title style</a:t>
            </a:r>
            <a:endParaRPr dirty="0"/>
          </a:p>
        </p:txBody>
      </p:sp>
      <p:sp>
        <p:nvSpPr>
          <p:cNvPr id="3" name="Text Placeholder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23ECA6E5-33C6-44C3-9324-1BC5DF93F43F}" type="datetime1">
              <a:rPr lang="en-US" smtClean="0"/>
              <a:t>7/8/2020</a:t>
            </a:fld>
            <a:endParaRPr lang="en-US" dirty="0"/>
          </a:p>
        </p:txBody>
      </p:sp>
      <p:sp>
        <p:nvSpPr>
          <p:cNvPr id="6" name="Slide Number Placeholder 5"/>
          <p:cNvSpPr>
            <a:spLocks noGrp="1"/>
          </p:cNvSpPr>
          <p:nvPr>
            <p:ph type="sldNum" sz="quarter" idx="12"/>
          </p:nvPr>
        </p:nvSpPr>
        <p:spPr/>
        <p:txBody>
          <a:bodyPr/>
          <a:lstStyle/>
          <a:p>
            <a:fld id="{2A013F82-EE5E-44EE-A61D-E31C6657F26F}" type="slidenum">
              <a:rPr lang="en-US" smtClean="0"/>
              <a:t>‹#›</a:t>
            </a:fld>
            <a:endParaRPr lang="en-US" dirty="0"/>
          </a:p>
        </p:txBody>
      </p:sp>
    </p:spTree>
    <p:extLst>
      <p:ext uri="{BB962C8B-B14F-4D97-AF65-F5344CB8AC3E}">
        <p14:creationId xmlns:p14="http://schemas.microsoft.com/office/powerpoint/2010/main" val="169967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2" y="381000"/>
            <a:ext cx="9144002" cy="1371600"/>
          </a:xfrm>
        </p:spPr>
        <p:txBody>
          <a:bodyPr/>
          <a:lstStyle/>
          <a:p>
            <a:r>
              <a:rPr lang="en-US" smtClean="0"/>
              <a:t>Click to edit Master title style</a:t>
            </a:r>
            <a:endParaRPr/>
          </a:p>
        </p:txBody>
      </p:sp>
      <p:sp>
        <p:nvSpPr>
          <p:cNvPr id="3" name="Content Placeholder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09C9C1D9-07E1-4387-AF34-89EE2802766D}" type="datetime1">
              <a:rPr lang="en-US" smtClean="0"/>
              <a:t>7/8/2020</a:t>
            </a:fld>
            <a:endParaRPr lang="en-US" dirty="0"/>
          </a:p>
        </p:txBody>
      </p:sp>
      <p:sp>
        <p:nvSpPr>
          <p:cNvPr id="7" name="Slide Number Placeholder 6"/>
          <p:cNvSpPr>
            <a:spLocks noGrp="1"/>
          </p:cNvSpPr>
          <p:nvPr>
            <p:ph type="sldNum" sz="quarter" idx="12"/>
          </p:nvPr>
        </p:nvSpPr>
        <p:spPr/>
        <p:txBody>
          <a:bodyPr/>
          <a:lstStyle/>
          <a:p>
            <a:fld id="{2A013F82-EE5E-44EE-A61D-E31C6657F26F}" type="slidenum">
              <a:rPr lang="en-US" smtClean="0"/>
              <a:t>‹#›</a:t>
            </a:fld>
            <a:endParaRPr lang="en-US" dirty="0"/>
          </a:p>
        </p:txBody>
      </p:sp>
    </p:spTree>
    <p:extLst>
      <p:ext uri="{BB962C8B-B14F-4D97-AF65-F5344CB8AC3E}">
        <p14:creationId xmlns:p14="http://schemas.microsoft.com/office/powerpoint/2010/main" val="346189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2412" y="381000"/>
            <a:ext cx="9144002" cy="13716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0769E85B-B39A-43E9-82DE-E3279D984288}" type="datetime1">
              <a:rPr lang="en-US" smtClean="0"/>
              <a:t>7/8/2020</a:t>
            </a:fld>
            <a:endParaRPr lang="en-US" dirty="0"/>
          </a:p>
        </p:txBody>
      </p:sp>
      <p:sp>
        <p:nvSpPr>
          <p:cNvPr id="9" name="Slide Number Placeholder 8"/>
          <p:cNvSpPr>
            <a:spLocks noGrp="1"/>
          </p:cNvSpPr>
          <p:nvPr>
            <p:ph type="sldNum" sz="quarter" idx="12"/>
          </p:nvPr>
        </p:nvSpPr>
        <p:spPr/>
        <p:txBody>
          <a:bodyPr/>
          <a:lstStyle/>
          <a:p>
            <a:fld id="{2A013F82-EE5E-44EE-A61D-E31C6657F26F}" type="slidenum">
              <a:rPr lang="en-US" smtClean="0"/>
              <a:t>‹#›</a:t>
            </a:fld>
            <a:endParaRPr lang="en-US" dirty="0"/>
          </a:p>
        </p:txBody>
      </p:sp>
    </p:spTree>
    <p:extLst>
      <p:ext uri="{BB962C8B-B14F-4D97-AF65-F5344CB8AC3E}">
        <p14:creationId xmlns:p14="http://schemas.microsoft.com/office/powerpoint/2010/main" val="181199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D0270C95-D35D-47FC-816D-E56328637043}" type="datetime1">
              <a:rPr lang="en-US" smtClean="0"/>
              <a:t>7/8/2020</a:t>
            </a:fld>
            <a:endParaRPr lang="en-US" dirty="0"/>
          </a:p>
        </p:txBody>
      </p:sp>
      <p:sp>
        <p:nvSpPr>
          <p:cNvPr id="5" name="Slide Number Placeholder 4"/>
          <p:cNvSpPr>
            <a:spLocks noGrp="1"/>
          </p:cNvSpPr>
          <p:nvPr>
            <p:ph type="sldNum" sz="quarter" idx="12"/>
          </p:nvPr>
        </p:nvSpPr>
        <p:spPr/>
        <p:txBody>
          <a:bodyPr/>
          <a:lstStyle/>
          <a:p>
            <a:fld id="{2A013F82-EE5E-44EE-A61D-E31C6657F26F}" type="slidenum">
              <a:rPr lang="en-US" smtClean="0"/>
              <a:t>‹#›</a:t>
            </a:fld>
            <a:endParaRPr lang="en-US" dirty="0"/>
          </a:p>
        </p:txBody>
      </p:sp>
    </p:spTree>
    <p:extLst>
      <p:ext uri="{BB962C8B-B14F-4D97-AF65-F5344CB8AC3E}">
        <p14:creationId xmlns:p14="http://schemas.microsoft.com/office/powerpoint/2010/main" val="1054585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151163A7-695C-4C09-B334-6924060F5B71}" type="datetime1">
              <a:rPr lang="en-US" smtClean="0"/>
              <a:t>7/8/2020</a:t>
            </a:fld>
            <a:endParaRPr lang="en-US" dirty="0"/>
          </a:p>
        </p:txBody>
      </p:sp>
      <p:sp>
        <p:nvSpPr>
          <p:cNvPr id="4" name="Slide Number Placeholder 3"/>
          <p:cNvSpPr>
            <a:spLocks noGrp="1"/>
          </p:cNvSpPr>
          <p:nvPr>
            <p:ph type="sldNum" sz="quarter" idx="12"/>
          </p:nvPr>
        </p:nvSpPr>
        <p:spPr/>
        <p:txBody>
          <a:bodyPr/>
          <a:lstStyle/>
          <a:p>
            <a:fld id="{2A013F82-EE5E-44EE-A61D-E31C6657F26F}" type="slidenum">
              <a:rPr lang="en-US" smtClean="0"/>
              <a:t>‹#›</a:t>
            </a:fld>
            <a:endParaRPr lang="en-US" dirty="0"/>
          </a:p>
        </p:txBody>
      </p:sp>
    </p:spTree>
    <p:extLst>
      <p:ext uri="{BB962C8B-B14F-4D97-AF65-F5344CB8AC3E}">
        <p14:creationId xmlns:p14="http://schemas.microsoft.com/office/powerpoint/2010/main" val="3084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en-US" smtClean="0"/>
              <a:t>Click to edit Master title style</a:t>
            </a:r>
            <a:endParaRPr/>
          </a:p>
        </p:txBody>
      </p:sp>
      <p:sp>
        <p:nvSpPr>
          <p:cNvPr id="3" name="Content Placeholder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FC5B6D02-49B3-41C1-9893-391F698AE757}" type="datetime1">
              <a:rPr lang="en-US" smtClean="0"/>
              <a:t>7/8/2020</a:t>
            </a:fld>
            <a:endParaRPr lang="en-US" dirty="0"/>
          </a:p>
        </p:txBody>
      </p:sp>
      <p:sp>
        <p:nvSpPr>
          <p:cNvPr id="7" name="Slide Number Placeholder 6"/>
          <p:cNvSpPr>
            <a:spLocks noGrp="1"/>
          </p:cNvSpPr>
          <p:nvPr>
            <p:ph type="sldNum" sz="quarter" idx="12"/>
          </p:nvPr>
        </p:nvSpPr>
        <p:spPr/>
        <p:txBody>
          <a:bodyPr/>
          <a:lstStyle/>
          <a:p>
            <a:fld id="{2A013F82-EE5E-44EE-A61D-E31C6657F26F}" type="slidenum">
              <a:rPr lang="en-US" smtClean="0"/>
              <a:t>‹#›</a:t>
            </a:fld>
            <a:endParaRPr lang="en-US" dirty="0"/>
          </a:p>
        </p:txBody>
      </p:sp>
    </p:spTree>
    <p:extLst>
      <p:ext uri="{BB962C8B-B14F-4D97-AF65-F5344CB8AC3E}">
        <p14:creationId xmlns:p14="http://schemas.microsoft.com/office/powerpoint/2010/main" val="46556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en-US" smtClean="0"/>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7D91AC91-90B4-40B7-917F-BAE86E369F96}" type="datetime1">
              <a:rPr lang="en-US" smtClean="0"/>
              <a:t>7/8/2020</a:t>
            </a:fld>
            <a:endParaRPr lang="en-US" dirty="0"/>
          </a:p>
        </p:txBody>
      </p:sp>
      <p:sp>
        <p:nvSpPr>
          <p:cNvPr id="7" name="Slide Number Placeholder 6"/>
          <p:cNvSpPr>
            <a:spLocks noGrp="1"/>
          </p:cNvSpPr>
          <p:nvPr>
            <p:ph type="sldNum" sz="quarter" idx="12"/>
          </p:nvPr>
        </p:nvSpPr>
        <p:spPr/>
        <p:txBody>
          <a:bodyPr/>
          <a:lstStyle/>
          <a:p>
            <a:fld id="{2A013F82-EE5E-44EE-A61D-E31C6657F26F}" type="slidenum">
              <a:rPr lang="en-US" smtClean="0"/>
              <a:pPr/>
              <a:t>‹#›</a:t>
            </a:fld>
            <a:endParaRPr lang="en-US" dirty="0"/>
          </a:p>
        </p:txBody>
      </p:sp>
    </p:spTree>
    <p:extLst>
      <p:ext uri="{BB962C8B-B14F-4D97-AF65-F5344CB8AC3E}">
        <p14:creationId xmlns:p14="http://schemas.microsoft.com/office/powerpoint/2010/main" val="8511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a:ln>
            <a:noFill/>
          </a:ln>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a:t>Add a footer</a:t>
            </a:r>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BB4AB525-F3F4-481A-B8D5-B732FA9EB082}" type="datetime1">
              <a:rPr lang="en-US" smtClean="0"/>
              <a:pPr/>
              <a:t>7/8/2020</a:t>
            </a:fld>
            <a:endParaRPr lang="en-US" dirty="0"/>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2A013F82-EE5E-44EE-A61D-E31C6657F26F}" type="slidenum">
              <a:rPr lang="en-US" smtClean="0"/>
              <a:pPr/>
              <a:t>‹#›</a:t>
            </a:fld>
            <a:endParaRPr lang="en-US" dirty="0"/>
          </a:p>
        </p:txBody>
      </p:sp>
    </p:spTree>
    <p:extLst>
      <p:ext uri="{BB962C8B-B14F-4D97-AF65-F5344CB8AC3E}">
        <p14:creationId xmlns:p14="http://schemas.microsoft.com/office/powerpoint/2010/main" val="244534420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b="1" kern="1200" cap="none" spc="0" baseline="0">
          <a:ln w="9525">
            <a:noFill/>
            <a:prstDash val="solid"/>
          </a:ln>
          <a:solidFill>
            <a:schemeClr val="accent5"/>
          </a:solidFill>
          <a:effectLst/>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8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8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8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data.jma.go.jp/mscweb/en/himawari89/space_segment/fig/AHI9_SRF_VNIR_201310.pn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journals.ametsoc.org/doi/10.1175/BAMS-D-15-00230.1" TargetMode="External"/><Relationship Id="rId2" Type="http://schemas.openxmlformats.org/officeDocument/2006/relationships/hyperlink" Target="http://wx.db.erau.edu/faculty/mullerb/Wx365/GOES_imager.pdf"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chem.purdue.edu/gchelp/cchem/RGBColors/body_rgbcolors.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Creating Multispectral Imagery in LINUX Using MCIDAS-V</a:t>
            </a:r>
          </a:p>
        </p:txBody>
      </p:sp>
      <p:sp>
        <p:nvSpPr>
          <p:cNvPr id="3" name="Subtitle 2"/>
          <p:cNvSpPr>
            <a:spLocks noGrp="1"/>
          </p:cNvSpPr>
          <p:nvPr>
            <p:ph type="subTitle" idx="1"/>
          </p:nvPr>
        </p:nvSpPr>
        <p:spPr/>
        <p:txBody>
          <a:bodyPr/>
          <a:lstStyle/>
          <a:p>
            <a:r>
              <a:rPr lang="en-US" dirty="0"/>
              <a:t>Subtitle</a:t>
            </a:r>
          </a:p>
        </p:txBody>
      </p:sp>
    </p:spTree>
    <p:extLst>
      <p:ext uri="{BB962C8B-B14F-4D97-AF65-F5344CB8AC3E}">
        <p14:creationId xmlns:p14="http://schemas.microsoft.com/office/powerpoint/2010/main" val="4214489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0"/>
            <a:ext cx="11201399" cy="2667000"/>
          </a:xfrm>
        </p:spPr>
        <p:txBody>
          <a:bodyPr>
            <a:normAutofit fontScale="90000"/>
          </a:bodyPr>
          <a:lstStyle/>
          <a:p>
            <a:r>
              <a:rPr lang="en-US" b="0" dirty="0" smtClean="0"/>
              <a:t>It turns out that vegetation reflects </a:t>
            </a:r>
            <a:r>
              <a:rPr lang="en-US" i="1" dirty="0" smtClean="0"/>
              <a:t>even more radiation in the near IR wavelength at 0.86 </a:t>
            </a:r>
            <a:r>
              <a:rPr lang="en-US" i="1" dirty="0" smtClean="0">
                <a:latin typeface="Symbol" panose="05050102010706020507" pitchFamily="18" charset="2"/>
              </a:rPr>
              <a:t>m</a:t>
            </a:r>
            <a:r>
              <a:rPr lang="en-US" i="1" dirty="0">
                <a:latin typeface="Century Gothic" panose="020B0502020202020204" pitchFamily="34" charset="0"/>
              </a:rPr>
              <a:t>m</a:t>
            </a:r>
            <a:r>
              <a:rPr lang="en-US" b="0" dirty="0" smtClean="0"/>
              <a:t> than it does green light.  This is why we can use ABI Channel 3 as a surrogate for green, but it actually has to be “toned down” in the mix between the three different channels to get an image that does not look too green.</a:t>
            </a:r>
            <a:endParaRPr lang="en-US" b="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277" y="2667000"/>
            <a:ext cx="6082747" cy="4114800"/>
          </a:xfrm>
        </p:spPr>
      </p:pic>
    </p:spTree>
    <p:extLst>
      <p:ext uri="{BB962C8B-B14F-4D97-AF65-F5344CB8AC3E}">
        <p14:creationId xmlns:p14="http://schemas.microsoft.com/office/powerpoint/2010/main" val="10131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In other words, channels at </a:t>
            </a:r>
            <a:r>
              <a:rPr lang="en-US" dirty="0"/>
              <a:t>0.86 </a:t>
            </a:r>
            <a:r>
              <a:rPr lang="en-US" dirty="0">
                <a:latin typeface="Symbol" panose="05050102010706020507" pitchFamily="18" charset="2"/>
              </a:rPr>
              <a:t>m</a:t>
            </a:r>
            <a:r>
              <a:rPr lang="en-US" dirty="0">
                <a:latin typeface="Century Gothic" panose="020B0502020202020204" pitchFamily="34" charset="0"/>
              </a:rPr>
              <a:t>m</a:t>
            </a:r>
            <a:r>
              <a:rPr lang="en-US" dirty="0"/>
              <a:t> </a:t>
            </a:r>
            <a:r>
              <a:rPr lang="en-US" dirty="0" smtClean="0"/>
              <a:t>receive a strong response from vegetation, just as channels that measure green wavelengths, do, and therefore we can use the </a:t>
            </a:r>
            <a:r>
              <a:rPr lang="en-US" dirty="0"/>
              <a:t>0.86 </a:t>
            </a:r>
            <a:r>
              <a:rPr lang="en-US" dirty="0">
                <a:latin typeface="Symbol" panose="05050102010706020507" pitchFamily="18" charset="2"/>
              </a:rPr>
              <a:t>m</a:t>
            </a:r>
            <a:r>
              <a:rPr lang="en-US" dirty="0">
                <a:latin typeface="Century Gothic" panose="020B0502020202020204" pitchFamily="34" charset="0"/>
              </a:rPr>
              <a:t>m</a:t>
            </a:r>
            <a:r>
              <a:rPr lang="en-US" dirty="0"/>
              <a:t> </a:t>
            </a:r>
            <a:r>
              <a:rPr lang="en-US" dirty="0" smtClean="0"/>
              <a:t>ABI Channel 3 information to substitute for the non-existent green channel on the ABI.</a:t>
            </a:r>
          </a:p>
          <a:p>
            <a:r>
              <a:rPr lang="en-US" dirty="0" smtClean="0"/>
              <a:t>Note that the Japanese </a:t>
            </a:r>
            <a:r>
              <a:rPr lang="en-US" dirty="0" err="1" smtClean="0"/>
              <a:t>Himawari</a:t>
            </a:r>
            <a:r>
              <a:rPr lang="en-US" dirty="0" smtClean="0"/>
              <a:t> satellite, which is essentially a knock-off of the U.S. GOES-R series satellites (but was launched well before GOES-16) </a:t>
            </a:r>
            <a:r>
              <a:rPr lang="en-US" b="1" dirty="0" smtClean="0"/>
              <a:t>does</a:t>
            </a:r>
            <a:r>
              <a:rPr lang="en-US" dirty="0" smtClean="0"/>
              <a:t> have a </a:t>
            </a:r>
            <a:r>
              <a:rPr lang="en-US" dirty="0" smtClean="0">
                <a:hlinkClick r:id="rId2"/>
              </a:rPr>
              <a:t>green channel </a:t>
            </a:r>
            <a:r>
              <a:rPr lang="en-US" dirty="0" smtClean="0"/>
              <a:t>at 0.51</a:t>
            </a:r>
            <a:r>
              <a:rPr lang="en-US" dirty="0">
                <a:latin typeface="Symbol" panose="05050102010706020507" pitchFamily="18" charset="2"/>
              </a:rPr>
              <a:t> </a:t>
            </a:r>
            <a:r>
              <a:rPr lang="en-US" dirty="0" smtClean="0">
                <a:latin typeface="Symbol" panose="05050102010706020507" pitchFamily="18" charset="2"/>
              </a:rPr>
              <a:t>m</a:t>
            </a:r>
            <a:r>
              <a:rPr lang="en-US" dirty="0" smtClean="0">
                <a:latin typeface="Century Gothic" panose="020B0502020202020204" pitchFamily="34" charset="0"/>
              </a:rPr>
              <a:t>m.</a:t>
            </a:r>
            <a:r>
              <a:rPr lang="en-US" dirty="0" smtClean="0"/>
              <a:t> </a:t>
            </a:r>
            <a:endParaRPr lang="en-US" dirty="0"/>
          </a:p>
        </p:txBody>
      </p:sp>
    </p:spTree>
    <p:extLst>
      <p:ext uri="{BB962C8B-B14F-4D97-AF65-F5344CB8AC3E}">
        <p14:creationId xmlns:p14="http://schemas.microsoft.com/office/powerpoint/2010/main" val="152058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3" y="1066800"/>
            <a:ext cx="9144001" cy="1371600"/>
          </a:xfrm>
        </p:spPr>
        <p:txBody>
          <a:bodyPr>
            <a:normAutofit fontScale="90000"/>
          </a:bodyPr>
          <a:lstStyle/>
          <a:p>
            <a:r>
              <a:rPr lang="en-US" dirty="0" smtClean="0"/>
              <a:t>In the following exercise you will build a full color (but not a *true* color) image using ABI Channels 1, 2, and 3 for blue, red, and green in the RGB scheme, even though Channel 3 is not actually a green channel.</a:t>
            </a:r>
            <a:endParaRPr lang="en-US" dirty="0"/>
          </a:p>
        </p:txBody>
      </p:sp>
      <p:sp>
        <p:nvSpPr>
          <p:cNvPr id="3" name="Content Placeholder 2"/>
          <p:cNvSpPr>
            <a:spLocks noGrp="1"/>
          </p:cNvSpPr>
          <p:nvPr>
            <p:ph idx="1"/>
          </p:nvPr>
        </p:nvSpPr>
        <p:spPr>
          <a:xfrm>
            <a:off x="1522413" y="2667000"/>
            <a:ext cx="9134391" cy="3352800"/>
          </a:xfrm>
        </p:spPr>
        <p:txBody>
          <a:bodyPr>
            <a:normAutofit lnSpcReduction="10000"/>
          </a:bodyPr>
          <a:lstStyle/>
          <a:p>
            <a:r>
              <a:rPr lang="en-US" dirty="0" smtClean="0"/>
              <a:t>Start by rebooting your computer to </a:t>
            </a:r>
            <a:r>
              <a:rPr lang="en-US" dirty="0" err="1" smtClean="0"/>
              <a:t>linux</a:t>
            </a:r>
            <a:r>
              <a:rPr lang="en-US" dirty="0" smtClean="0"/>
              <a:t>—upon restart, hit a </a:t>
            </a:r>
            <a:r>
              <a:rPr lang="en-US" dirty="0" err="1" smtClean="0"/>
              <a:t>key</a:t>
            </a:r>
            <a:r>
              <a:rPr lang="en-US" dirty="0" err="1" smtClean="0">
                <a:sym typeface="Wingdings" panose="05000000000000000000" pitchFamily="2" charset="2"/>
              </a:rPr>
              <a:t>this</a:t>
            </a:r>
            <a:r>
              <a:rPr lang="en-US" dirty="0" smtClean="0">
                <a:sym typeface="Wingdings" panose="05000000000000000000" pitchFamily="2" charset="2"/>
              </a:rPr>
              <a:t> provides a menu on which you will scroll up to the top choice, Red Hat Enterprise Linux Workstation.</a:t>
            </a:r>
          </a:p>
          <a:p>
            <a:r>
              <a:rPr lang="en-US" dirty="0" smtClean="0">
                <a:sym typeface="Wingdings" panose="05000000000000000000" pitchFamily="2" charset="2"/>
              </a:rPr>
              <a:t>(In reality, it may not matter which version of Linux you use!)</a:t>
            </a:r>
          </a:p>
          <a:p>
            <a:r>
              <a:rPr lang="en-US" dirty="0" smtClean="0">
                <a:sym typeface="Wingdings" panose="05000000000000000000" pitchFamily="2" charset="2"/>
              </a:rPr>
              <a:t>Then use your regular university login id (</a:t>
            </a:r>
            <a:r>
              <a:rPr lang="en-US" b="1" dirty="0" smtClean="0">
                <a:sym typeface="Wingdings" panose="05000000000000000000" pitchFamily="2" charset="2"/>
              </a:rPr>
              <a:t>but use lower case!)</a:t>
            </a:r>
            <a:r>
              <a:rPr lang="en-US" dirty="0" smtClean="0">
                <a:sym typeface="Wingdings" panose="05000000000000000000" pitchFamily="2" charset="2"/>
              </a:rPr>
              <a:t> and password. Your login id </a:t>
            </a:r>
            <a:r>
              <a:rPr lang="en-US" b="1" dirty="0" smtClean="0">
                <a:sym typeface="Wingdings" panose="05000000000000000000" pitchFamily="2" charset="2"/>
              </a:rPr>
              <a:t>must</a:t>
            </a:r>
            <a:r>
              <a:rPr lang="en-US" dirty="0" smtClean="0">
                <a:sym typeface="Wingdings" panose="05000000000000000000" pitchFamily="2" charset="2"/>
              </a:rPr>
              <a:t> be entered in </a:t>
            </a:r>
            <a:r>
              <a:rPr lang="en-US" smtClean="0">
                <a:sym typeface="Wingdings" panose="05000000000000000000" pitchFamily="2" charset="2"/>
              </a:rPr>
              <a:t>lower case. </a:t>
            </a:r>
            <a:r>
              <a:rPr lang="en-US" dirty="0" smtClean="0">
                <a:sym typeface="Wingdings" panose="05000000000000000000" pitchFamily="2" charset="2"/>
              </a:rPr>
              <a:t>The password also is case sensitive, and should be entered just as you type it in Windows.</a:t>
            </a:r>
          </a:p>
          <a:p>
            <a:pPr marL="0" indent="0">
              <a:buNone/>
            </a:pPr>
            <a:endParaRPr lang="en-US" dirty="0"/>
          </a:p>
        </p:txBody>
      </p:sp>
    </p:spTree>
    <p:extLst>
      <p:ext uri="{BB962C8B-B14F-4D97-AF65-F5344CB8AC3E}">
        <p14:creationId xmlns:p14="http://schemas.microsoft.com/office/powerpoint/2010/main" val="256169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3" y="381000"/>
            <a:ext cx="9144001" cy="685800"/>
          </a:xfrm>
        </p:spPr>
        <p:txBody>
          <a:bodyPr/>
          <a:lstStyle/>
          <a:p>
            <a:pPr algn="ctr"/>
            <a:r>
              <a:rPr lang="en-US" dirty="0" smtClean="0"/>
              <a:t>Open MCIDAS-V</a:t>
            </a:r>
            <a:endParaRPr lang="en-US" dirty="0"/>
          </a:p>
        </p:txBody>
      </p:sp>
      <p:sp>
        <p:nvSpPr>
          <p:cNvPr id="14" name="Content Placeholder 13"/>
          <p:cNvSpPr>
            <a:spLocks noGrp="1"/>
          </p:cNvSpPr>
          <p:nvPr>
            <p:ph idx="1"/>
          </p:nvPr>
        </p:nvSpPr>
        <p:spPr>
          <a:xfrm>
            <a:off x="1522413" y="1371601"/>
            <a:ext cx="9134391" cy="4648200"/>
          </a:xfrm>
        </p:spPr>
        <p:txBody>
          <a:bodyPr/>
          <a:lstStyle/>
          <a:p>
            <a:pPr lvl="0"/>
            <a:r>
              <a:rPr lang="en-US" dirty="0" smtClean="0"/>
              <a:t>In LINUX, go to upper left corner of screen and click on</a:t>
            </a:r>
            <a:endParaRPr lang="en-US" dirty="0"/>
          </a:p>
          <a:p>
            <a:pPr lvl="1"/>
            <a:r>
              <a:rPr lang="en-US" dirty="0" smtClean="0">
                <a:sym typeface="Wingdings" panose="05000000000000000000" pitchFamily="2" charset="2"/>
              </a:rPr>
              <a:t></a:t>
            </a:r>
            <a:r>
              <a:rPr lang="en-US" dirty="0" err="1" smtClean="0">
                <a:sym typeface="Wingdings" panose="05000000000000000000" pitchFamily="2" charset="2"/>
              </a:rPr>
              <a:t>ApplicationsERAU</a:t>
            </a:r>
            <a:r>
              <a:rPr lang="en-US" dirty="0" smtClean="0">
                <a:sym typeface="Wingdings" panose="05000000000000000000" pitchFamily="2" charset="2"/>
              </a:rPr>
              <a:t> Weather </a:t>
            </a:r>
            <a:r>
              <a:rPr lang="en-US" dirty="0" err="1" smtClean="0">
                <a:sym typeface="Wingdings" panose="05000000000000000000" pitchFamily="2" charset="2"/>
              </a:rPr>
              <a:t>ApplicationsMcIDAS-V</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1612" y="2514600"/>
            <a:ext cx="6096000" cy="3810000"/>
          </a:xfrm>
          <a:prstGeom prst="rect">
            <a:avLst/>
          </a:prstGeom>
        </p:spPr>
      </p:pic>
      <p:cxnSp>
        <p:nvCxnSpPr>
          <p:cNvPr id="4" name="Straight Arrow Connector 3"/>
          <p:cNvCxnSpPr/>
          <p:nvPr/>
        </p:nvCxnSpPr>
        <p:spPr>
          <a:xfrm flipH="1" flipV="1">
            <a:off x="4265612" y="2819400"/>
            <a:ext cx="1295400" cy="3048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4694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3" y="381000"/>
            <a:ext cx="9144001" cy="685800"/>
          </a:xfrm>
        </p:spPr>
        <p:txBody>
          <a:bodyPr/>
          <a:lstStyle/>
          <a:p>
            <a:pPr algn="ctr"/>
            <a:r>
              <a:rPr lang="en-US" dirty="0" smtClean="0"/>
              <a:t>Opening </a:t>
            </a:r>
            <a:r>
              <a:rPr lang="en-US" dirty="0" err="1" smtClean="0"/>
              <a:t>McIDAS</a:t>
            </a:r>
            <a:r>
              <a:rPr lang="en-US" dirty="0" smtClean="0"/>
              <a:t>-V</a:t>
            </a:r>
            <a:endParaRPr lang="en-US" dirty="0"/>
          </a:p>
        </p:txBody>
      </p:sp>
      <p:sp>
        <p:nvSpPr>
          <p:cNvPr id="3" name="Content Placeholder 2"/>
          <p:cNvSpPr>
            <a:spLocks noGrp="1"/>
          </p:cNvSpPr>
          <p:nvPr>
            <p:ph idx="1"/>
          </p:nvPr>
        </p:nvSpPr>
        <p:spPr>
          <a:xfrm>
            <a:off x="1522413" y="1066801"/>
            <a:ext cx="9134391" cy="4953000"/>
          </a:xfrm>
        </p:spPr>
        <p:txBody>
          <a:bodyPr/>
          <a:lstStyle/>
          <a:p>
            <a:r>
              <a:rPr lang="en-US" dirty="0" smtClean="0"/>
              <a:t>You should get a </a:t>
            </a:r>
            <a:r>
              <a:rPr lang="en-US" dirty="0" err="1" smtClean="0"/>
              <a:t>McIDAS</a:t>
            </a:r>
            <a:r>
              <a:rPr lang="en-US" dirty="0" smtClean="0"/>
              <a:t>-V window and a </a:t>
            </a:r>
            <a:r>
              <a:rPr lang="en-US" dirty="0" err="1" smtClean="0"/>
              <a:t>McIDAS</a:t>
            </a:r>
            <a:r>
              <a:rPr lang="en-US" dirty="0" smtClean="0"/>
              <a:t>-V Data Explorer window:</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0212" y="2057400"/>
            <a:ext cx="7010400" cy="4381500"/>
          </a:xfrm>
          <a:prstGeom prst="rect">
            <a:avLst/>
          </a:prstGeom>
        </p:spPr>
      </p:pic>
    </p:spTree>
    <p:extLst>
      <p:ext uri="{BB962C8B-B14F-4D97-AF65-F5344CB8AC3E}">
        <p14:creationId xmlns:p14="http://schemas.microsoft.com/office/powerpoint/2010/main" val="205511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3" y="381000"/>
            <a:ext cx="9144001" cy="685800"/>
          </a:xfrm>
        </p:spPr>
        <p:txBody>
          <a:bodyPr/>
          <a:lstStyle/>
          <a:p>
            <a:pPr algn="ctr"/>
            <a:r>
              <a:rPr lang="en-US" dirty="0" smtClean="0"/>
              <a:t>Point to Satellite Data</a:t>
            </a:r>
            <a:endParaRPr lang="en-US" dirty="0"/>
          </a:p>
        </p:txBody>
      </p:sp>
      <p:sp>
        <p:nvSpPr>
          <p:cNvPr id="3" name="Content Placeholder 2"/>
          <p:cNvSpPr>
            <a:spLocks noGrp="1"/>
          </p:cNvSpPr>
          <p:nvPr>
            <p:ph idx="1"/>
          </p:nvPr>
        </p:nvSpPr>
        <p:spPr>
          <a:xfrm>
            <a:off x="1522413" y="1066801"/>
            <a:ext cx="9134391" cy="4953000"/>
          </a:xfrm>
        </p:spPr>
        <p:txBody>
          <a:bodyPr>
            <a:normAutofit fontScale="92500" lnSpcReduction="10000"/>
          </a:bodyPr>
          <a:lstStyle/>
          <a:p>
            <a:r>
              <a:rPr lang="en-US" dirty="0" smtClean="0"/>
              <a:t>Click on the “Data Sources” tab of the Data Explorer window.</a:t>
            </a:r>
          </a:p>
          <a:p>
            <a:r>
              <a:rPr lang="en-US" dirty="0" smtClean="0"/>
              <a:t>If it is not already expanded, click on the little circle to the left of “Satellite”, then select “Imagery”.</a:t>
            </a:r>
          </a:p>
          <a:p>
            <a:r>
              <a:rPr lang="en-US" dirty="0" smtClean="0"/>
              <a:t>In the “Server” textbox replace the existing text </a:t>
            </a:r>
            <a:r>
              <a:rPr lang="en-US" smtClean="0"/>
              <a:t>with </a:t>
            </a:r>
            <a:r>
              <a:rPr lang="en-US" smtClean="0">
                <a:latin typeface="Courier New" panose="02070309020205020404" pitchFamily="49" charset="0"/>
                <a:cs typeface="Courier New" panose="02070309020205020404" pitchFamily="49" charset="0"/>
              </a:rPr>
              <a:t>wxdata.db.erau.edu</a:t>
            </a:r>
            <a:endParaRPr lang="en-US" dirty="0" smtClean="0">
              <a:latin typeface="Courier New" panose="02070309020205020404" pitchFamily="49" charset="0"/>
              <a:cs typeface="Courier New" panose="02070309020205020404" pitchFamily="49" charset="0"/>
            </a:endParaRPr>
          </a:p>
          <a:p>
            <a:r>
              <a:rPr lang="en-US" dirty="0" smtClean="0"/>
              <a:t>Click in the “Dataset” textbox which will open a popup window called “Add Remote Dataset”</a:t>
            </a:r>
          </a:p>
          <a:p>
            <a:r>
              <a:rPr lang="en-US" dirty="0" smtClean="0"/>
              <a:t>Enter the text </a:t>
            </a:r>
            <a:r>
              <a:rPr lang="en-US" dirty="0" smtClean="0">
                <a:latin typeface="Courier New" panose="02070309020205020404" pitchFamily="49" charset="0"/>
                <a:cs typeface="Courier New" panose="02070309020205020404" pitchFamily="49" charset="0"/>
              </a:rPr>
              <a:t>GOES16</a:t>
            </a:r>
            <a:r>
              <a:rPr lang="en-US" dirty="0" smtClean="0">
                <a:cs typeface="Courier New" panose="02070309020205020404" pitchFamily="49" charset="0"/>
              </a:rPr>
              <a:t> in the “Dataset” field.</a:t>
            </a:r>
          </a:p>
          <a:p>
            <a:r>
              <a:rPr lang="en-US" dirty="0" smtClean="0">
                <a:cs typeface="Courier New" panose="02070309020205020404" pitchFamily="49" charset="0"/>
              </a:rPr>
              <a:t>Click the “Verify and Add Server” button (lower left; if you typed something wrong the textbox background will be light red and there will be an error message telling you something is wrong).</a:t>
            </a:r>
          </a:p>
          <a:p>
            <a:r>
              <a:rPr lang="en-US" dirty="0" smtClean="0"/>
              <a:t>Click the “Connect” button to the upper right of the Data Explorer window.</a:t>
            </a:r>
            <a:endParaRPr lang="en-US" dirty="0"/>
          </a:p>
        </p:txBody>
      </p:sp>
    </p:spTree>
    <p:extLst>
      <p:ext uri="{BB962C8B-B14F-4D97-AF65-F5344CB8AC3E}">
        <p14:creationId xmlns:p14="http://schemas.microsoft.com/office/powerpoint/2010/main" val="82825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 name="Content Placeholder 1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8902" y="76200"/>
            <a:ext cx="10344584" cy="6693554"/>
          </a:xfrm>
        </p:spPr>
      </p:pic>
      <p:cxnSp>
        <p:nvCxnSpPr>
          <p:cNvPr id="5" name="Straight Arrow Connector 4"/>
          <p:cNvCxnSpPr/>
          <p:nvPr/>
        </p:nvCxnSpPr>
        <p:spPr>
          <a:xfrm>
            <a:off x="5484813" y="3200180"/>
            <a:ext cx="1523999" cy="6184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6598445" y="1136650"/>
            <a:ext cx="458787" cy="7747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884612" y="1219200"/>
            <a:ext cx="0" cy="889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1535114" y="1066800"/>
            <a:ext cx="685800" cy="9144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237412" y="4953000"/>
            <a:ext cx="381000" cy="10668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7923212" y="1219200"/>
            <a:ext cx="493967" cy="762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883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3" y="76200"/>
            <a:ext cx="9144001" cy="609600"/>
          </a:xfrm>
        </p:spPr>
        <p:txBody>
          <a:bodyPr/>
          <a:lstStyle/>
          <a:p>
            <a:pPr algn="ctr"/>
            <a:r>
              <a:rPr lang="en-US" dirty="0" smtClean="0"/>
              <a:t>Select Data</a:t>
            </a:r>
            <a:endParaRPr lang="en-US" dirty="0"/>
          </a:p>
        </p:txBody>
      </p:sp>
      <p:sp>
        <p:nvSpPr>
          <p:cNvPr id="3" name="Content Placeholder 2"/>
          <p:cNvSpPr>
            <a:spLocks noGrp="1"/>
          </p:cNvSpPr>
          <p:nvPr>
            <p:ph idx="1"/>
          </p:nvPr>
        </p:nvSpPr>
        <p:spPr>
          <a:xfrm>
            <a:off x="1522413" y="609600"/>
            <a:ext cx="9134391" cy="5943599"/>
          </a:xfrm>
        </p:spPr>
        <p:txBody>
          <a:bodyPr>
            <a:normAutofit lnSpcReduction="10000"/>
          </a:bodyPr>
          <a:lstStyle/>
          <a:p>
            <a:r>
              <a:rPr lang="en-US" dirty="0" smtClean="0"/>
              <a:t>Now the “Image Type” chooser should  be populated.</a:t>
            </a:r>
          </a:p>
          <a:p>
            <a:r>
              <a:rPr lang="en-US" dirty="0" smtClean="0"/>
              <a:t>Select CONUSC01 </a:t>
            </a:r>
            <a:r>
              <a:rPr lang="en-US" dirty="0" err="1" smtClean="0"/>
              <a:t>NOAAPort</a:t>
            </a:r>
            <a:r>
              <a:rPr lang="en-US" dirty="0" smtClean="0"/>
              <a:t> GOES-16 CONUS 0.47 </a:t>
            </a:r>
            <a:r>
              <a:rPr lang="en-US" dirty="0" smtClean="0">
                <a:latin typeface="Symbol" panose="05050102010706020507" pitchFamily="18" charset="2"/>
              </a:rPr>
              <a:t>m</a:t>
            </a:r>
            <a:r>
              <a:rPr lang="en-US" dirty="0" smtClean="0">
                <a:latin typeface="Century Gothic" panose="020B0502020202020204" pitchFamily="34" charset="0"/>
              </a:rPr>
              <a:t>m and under “Times:” click on the </a:t>
            </a:r>
            <a:r>
              <a:rPr lang="en-US" dirty="0">
                <a:latin typeface="Century Gothic" panose="020B0502020202020204" pitchFamily="34" charset="0"/>
              </a:rPr>
              <a:t>“Absolute” tab to pic a specific </a:t>
            </a:r>
            <a:r>
              <a:rPr lang="en-US" dirty="0" smtClean="0">
                <a:latin typeface="Century Gothic" panose="020B0502020202020204" pitchFamily="34" charset="0"/>
              </a:rPr>
              <a:t>time or the “Relative” tab to get the most recent time.  The channel selected is the GOES-16 blue visible “aerosol” channel, that is, GOES-16 ABI Channel 1.</a:t>
            </a:r>
          </a:p>
          <a:p>
            <a:r>
              <a:rPr lang="en-US" dirty="0" smtClean="0">
                <a:latin typeface="Century Gothic" panose="020B0502020202020204" pitchFamily="34" charset="0"/>
              </a:rPr>
              <a:t>For this exercise it will go faster if you just select one image time rather than trying to download several times.</a:t>
            </a:r>
          </a:p>
          <a:p>
            <a:r>
              <a:rPr lang="en-US" dirty="0" smtClean="0">
                <a:latin typeface="Century Gothic" panose="020B0502020202020204" pitchFamily="34" charset="0"/>
              </a:rPr>
              <a:t>Select a time that has full daylight over the CONUS, then click the “Add Source” button to the lower right of the Data Explorer window.</a:t>
            </a:r>
          </a:p>
          <a:p>
            <a:r>
              <a:rPr lang="en-US" dirty="0" smtClean="0">
                <a:latin typeface="Century Gothic" panose="020B0502020202020204" pitchFamily="34" charset="0"/>
              </a:rPr>
              <a:t>Go back to the Data Sources tab and repeat for Channels 2 (</a:t>
            </a:r>
            <a:r>
              <a:rPr lang="en-US" dirty="0" smtClean="0"/>
              <a:t>0.64 </a:t>
            </a:r>
            <a:r>
              <a:rPr lang="en-US" dirty="0" smtClean="0">
                <a:latin typeface="Symbol" panose="05050102010706020507" pitchFamily="18" charset="2"/>
              </a:rPr>
              <a:t>m</a:t>
            </a:r>
            <a:r>
              <a:rPr lang="en-US" dirty="0" smtClean="0">
                <a:latin typeface="Century Gothic" panose="020B0502020202020204" pitchFamily="34" charset="0"/>
              </a:rPr>
              <a:t>m [red]—if you are using the “Relative” tab it will default to the same time as the original image; if using the “Absolute” tab, always be sure to select the same time) and 3 (0.86 </a:t>
            </a:r>
            <a:r>
              <a:rPr lang="en-US" dirty="0" smtClean="0">
                <a:latin typeface="Symbol" panose="05050102010706020507" pitchFamily="18" charset="2"/>
              </a:rPr>
              <a:t>m</a:t>
            </a:r>
            <a:r>
              <a:rPr lang="en-US" dirty="0" smtClean="0">
                <a:latin typeface="Century Gothic" panose="020B0502020202020204" pitchFamily="34" charset="0"/>
              </a:rPr>
              <a:t>m [near IR “veggie” surrogate for green).</a:t>
            </a:r>
            <a:endParaRPr lang="en-US" dirty="0"/>
          </a:p>
        </p:txBody>
      </p:sp>
    </p:spTree>
    <p:extLst>
      <p:ext uri="{BB962C8B-B14F-4D97-AF65-F5344CB8AC3E}">
        <p14:creationId xmlns:p14="http://schemas.microsoft.com/office/powerpoint/2010/main" val="2786420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5212" y="16073"/>
            <a:ext cx="10896600" cy="6810375"/>
          </a:xfrm>
        </p:spPr>
      </p:pic>
    </p:spTree>
    <p:extLst>
      <p:ext uri="{BB962C8B-B14F-4D97-AF65-F5344CB8AC3E}">
        <p14:creationId xmlns:p14="http://schemas.microsoft.com/office/powerpoint/2010/main" val="67411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208" y="914400"/>
            <a:ext cx="11924041" cy="4940254"/>
          </a:xfrm>
        </p:spPr>
      </p:pic>
      <p:cxnSp>
        <p:nvCxnSpPr>
          <p:cNvPr id="7" name="Straight Arrow Connector 6"/>
          <p:cNvCxnSpPr/>
          <p:nvPr/>
        </p:nvCxnSpPr>
        <p:spPr>
          <a:xfrm flipH="1" flipV="1">
            <a:off x="3427412" y="2133600"/>
            <a:ext cx="458787" cy="7747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3960812" y="3448027"/>
            <a:ext cx="458787" cy="7747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0514012" y="5715000"/>
            <a:ext cx="762000" cy="762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9752012" y="2908300"/>
            <a:ext cx="458787" cy="7747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570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3" y="0"/>
            <a:ext cx="9144001" cy="685800"/>
          </a:xfrm>
        </p:spPr>
        <p:txBody>
          <a:bodyPr>
            <a:normAutofit/>
          </a:bodyPr>
          <a:lstStyle/>
          <a:p>
            <a:pPr algn="ctr"/>
            <a:r>
              <a:rPr lang="en-US" dirty="0" smtClean="0"/>
              <a:t>Introduction</a:t>
            </a:r>
            <a:endParaRPr lang="en-US" dirty="0"/>
          </a:p>
        </p:txBody>
      </p:sp>
      <p:sp>
        <p:nvSpPr>
          <p:cNvPr id="3" name="Content Placeholder 2"/>
          <p:cNvSpPr>
            <a:spLocks noGrp="1"/>
          </p:cNvSpPr>
          <p:nvPr>
            <p:ph idx="1"/>
          </p:nvPr>
        </p:nvSpPr>
        <p:spPr>
          <a:xfrm>
            <a:off x="1522413" y="685800"/>
            <a:ext cx="9134391" cy="6172200"/>
          </a:xfrm>
        </p:spPr>
        <p:txBody>
          <a:bodyPr>
            <a:normAutofit fontScale="92500"/>
          </a:bodyPr>
          <a:lstStyle/>
          <a:p>
            <a:r>
              <a:rPr lang="en-US" dirty="0" smtClean="0"/>
              <a:t>The legacy GOES-Imager radiometer (still active on GOES-15 and previous satellites) had </a:t>
            </a:r>
            <a:r>
              <a:rPr lang="en-US" dirty="0" smtClean="0">
                <a:hlinkClick r:id="rId2"/>
              </a:rPr>
              <a:t>5 channels </a:t>
            </a:r>
            <a:r>
              <a:rPr lang="en-US" dirty="0" smtClean="0"/>
              <a:t>(also known as “bands”), including one visible channel at 0.65</a:t>
            </a:r>
            <a:r>
              <a:rPr lang="en-US" dirty="0" smtClean="0">
                <a:latin typeface="Symbol" panose="05050102010706020507" pitchFamily="18" charset="2"/>
              </a:rPr>
              <a:t>m</a:t>
            </a:r>
            <a:r>
              <a:rPr lang="en-US" dirty="0" smtClean="0">
                <a:latin typeface="Century Gothic" panose="020B0502020202020204" pitchFamily="34" charset="0"/>
              </a:rPr>
              <a:t>m.  The new generation of GOES satellites (16 and 17) uses the </a:t>
            </a:r>
            <a:r>
              <a:rPr lang="en-US" dirty="0" smtClean="0">
                <a:latin typeface="Century Gothic" panose="020B0502020202020204" pitchFamily="34" charset="0"/>
                <a:hlinkClick r:id="rId3"/>
              </a:rPr>
              <a:t>Advanced Baseline Imager </a:t>
            </a:r>
            <a:r>
              <a:rPr lang="en-US" dirty="0" smtClean="0">
                <a:latin typeface="Century Gothic" panose="020B0502020202020204" pitchFamily="34" charset="0"/>
              </a:rPr>
              <a:t>(ABI) radiometer with 16 total channels that include two visible channels, a 0.64 </a:t>
            </a:r>
            <a:r>
              <a:rPr lang="en-US" dirty="0" smtClean="0">
                <a:latin typeface="Symbol" panose="05050102010706020507" pitchFamily="18" charset="2"/>
              </a:rPr>
              <a:t>m</a:t>
            </a:r>
            <a:r>
              <a:rPr lang="en-US" dirty="0" smtClean="0">
                <a:latin typeface="Century Gothic" panose="020B0502020202020204" pitchFamily="34" charset="0"/>
              </a:rPr>
              <a:t>m channel and a 0.47 </a:t>
            </a:r>
            <a:r>
              <a:rPr lang="en-US" dirty="0" smtClean="0">
                <a:latin typeface="Symbol" panose="05050102010706020507" pitchFamily="18" charset="2"/>
              </a:rPr>
              <a:t>m</a:t>
            </a:r>
            <a:r>
              <a:rPr lang="en-US" dirty="0" smtClean="0">
                <a:latin typeface="Century Gothic" panose="020B0502020202020204" pitchFamily="34" charset="0"/>
              </a:rPr>
              <a:t>m channel.</a:t>
            </a:r>
          </a:p>
          <a:p>
            <a:r>
              <a:rPr lang="en-US" dirty="0" smtClean="0">
                <a:latin typeface="Century Gothic" panose="020B0502020202020204" pitchFamily="34" charset="0"/>
              </a:rPr>
              <a:t>To our eyes, </a:t>
            </a:r>
            <a:r>
              <a:rPr lang="en-US" dirty="0">
                <a:latin typeface="Century Gothic" panose="020B0502020202020204" pitchFamily="34" charset="0"/>
              </a:rPr>
              <a:t>0.47 </a:t>
            </a:r>
            <a:r>
              <a:rPr lang="en-US" dirty="0">
                <a:latin typeface="Symbol" panose="05050102010706020507" pitchFamily="18" charset="2"/>
              </a:rPr>
              <a:t>m</a:t>
            </a:r>
            <a:r>
              <a:rPr lang="en-US" dirty="0">
                <a:latin typeface="Century Gothic" panose="020B0502020202020204" pitchFamily="34" charset="0"/>
              </a:rPr>
              <a:t>m </a:t>
            </a:r>
            <a:r>
              <a:rPr lang="en-US" dirty="0" smtClean="0">
                <a:latin typeface="Century Gothic" panose="020B0502020202020204" pitchFamily="34" charset="0"/>
              </a:rPr>
              <a:t>light is seen as blue, and </a:t>
            </a:r>
            <a:r>
              <a:rPr lang="en-US" dirty="0">
                <a:latin typeface="Century Gothic" panose="020B0502020202020204" pitchFamily="34" charset="0"/>
              </a:rPr>
              <a:t>0.64 </a:t>
            </a:r>
            <a:r>
              <a:rPr lang="en-US" dirty="0">
                <a:latin typeface="Symbol" panose="05050102010706020507" pitchFamily="18" charset="2"/>
              </a:rPr>
              <a:t>m</a:t>
            </a:r>
            <a:r>
              <a:rPr lang="en-US" dirty="0">
                <a:latin typeface="Century Gothic" panose="020B0502020202020204" pitchFamily="34" charset="0"/>
              </a:rPr>
              <a:t>m </a:t>
            </a:r>
            <a:r>
              <a:rPr lang="en-US" dirty="0" smtClean="0">
                <a:latin typeface="Century Gothic" panose="020B0502020202020204" pitchFamily="34" charset="0"/>
              </a:rPr>
              <a:t>is red. </a:t>
            </a:r>
          </a:p>
          <a:p>
            <a:r>
              <a:rPr lang="en-US" dirty="0" smtClean="0">
                <a:latin typeface="Century Gothic" panose="020B0502020202020204" pitchFamily="34" charset="0"/>
              </a:rPr>
              <a:t>Individual channels measure radiance </a:t>
            </a:r>
            <a:r>
              <a:rPr lang="en-US" dirty="0">
                <a:latin typeface="Century Gothic" panose="020B0502020202020204" pitchFamily="34" charset="0"/>
              </a:rPr>
              <a:t>representing </a:t>
            </a:r>
            <a:r>
              <a:rPr lang="en-US" dirty="0" smtClean="0">
                <a:latin typeface="Century Gothic" panose="020B0502020202020204" pitchFamily="34" charset="0"/>
              </a:rPr>
              <a:t>albedo </a:t>
            </a:r>
            <a:r>
              <a:rPr lang="en-US" dirty="0">
                <a:latin typeface="Century Gothic" panose="020B0502020202020204" pitchFamily="34" charset="0"/>
              </a:rPr>
              <a:t>(reflectivity) </a:t>
            </a:r>
            <a:r>
              <a:rPr lang="en-US" dirty="0" smtClean="0">
                <a:latin typeface="Century Gothic" panose="020B0502020202020204" pitchFamily="34" charset="0"/>
              </a:rPr>
              <a:t>in </a:t>
            </a:r>
            <a:r>
              <a:rPr lang="en-US" dirty="0">
                <a:latin typeface="Century Gothic" panose="020B0502020202020204" pitchFamily="34" charset="0"/>
              </a:rPr>
              <a:t>that </a:t>
            </a:r>
            <a:r>
              <a:rPr lang="en-US" dirty="0" smtClean="0">
                <a:latin typeface="Century Gothic" panose="020B0502020202020204" pitchFamily="34" charset="0"/>
              </a:rPr>
              <a:t>wavelength band, and are displayed in terms of grey shades, not the actual colors.</a:t>
            </a:r>
          </a:p>
          <a:p>
            <a:r>
              <a:rPr lang="en-US" dirty="0" smtClean="0">
                <a:latin typeface="Century Gothic" panose="020B0502020202020204" pitchFamily="34" charset="0"/>
              </a:rPr>
              <a:t>Albedo in VIS channels can be expressed in percent with 0% being no reflectivity (black) and 100% </a:t>
            </a:r>
            <a:r>
              <a:rPr lang="en-US" dirty="0">
                <a:latin typeface="Century Gothic" panose="020B0502020202020204" pitchFamily="34" charset="0"/>
              </a:rPr>
              <a:t>being total reflectivity </a:t>
            </a:r>
            <a:r>
              <a:rPr lang="en-US" dirty="0" smtClean="0">
                <a:latin typeface="Century Gothic" panose="020B0502020202020204" pitchFamily="34" charset="0"/>
              </a:rPr>
              <a:t>(white).</a:t>
            </a:r>
          </a:p>
          <a:p>
            <a:r>
              <a:rPr lang="en-US" dirty="0" smtClean="0">
                <a:latin typeface="Century Gothic" panose="020B0502020202020204" pitchFamily="34" charset="0"/>
              </a:rPr>
              <a:t>It can also be expressed in “brightness counts” of radiance, with 0 being black and either 255 or 1023 being white (i.e. we may have 2</a:t>
            </a:r>
            <a:r>
              <a:rPr lang="en-US" baseline="30000" dirty="0" smtClean="0">
                <a:latin typeface="Century Gothic" panose="020B0502020202020204" pitchFamily="34" charset="0"/>
              </a:rPr>
              <a:t>8</a:t>
            </a:r>
            <a:r>
              <a:rPr lang="en-US" dirty="0" smtClean="0">
                <a:latin typeface="Century Gothic" panose="020B0502020202020204" pitchFamily="34" charset="0"/>
              </a:rPr>
              <a:t>=256 different radiance values or 2</a:t>
            </a:r>
            <a:r>
              <a:rPr lang="en-US" baseline="30000" dirty="0" smtClean="0">
                <a:latin typeface="Century Gothic" panose="020B0502020202020204" pitchFamily="34" charset="0"/>
              </a:rPr>
              <a:t>10</a:t>
            </a:r>
            <a:r>
              <a:rPr lang="en-US" dirty="0" smtClean="0">
                <a:latin typeface="Century Gothic" panose="020B0502020202020204" pitchFamily="34" charset="0"/>
              </a:rPr>
              <a:t>=1024 different radiance values and hence, grey shades)</a:t>
            </a:r>
            <a:endParaRPr lang="en-US" dirty="0"/>
          </a:p>
          <a:p>
            <a:endParaRPr lang="en-US" dirty="0"/>
          </a:p>
        </p:txBody>
      </p:sp>
    </p:spTree>
    <p:extLst>
      <p:ext uri="{BB962C8B-B14F-4D97-AF65-F5344CB8AC3E}">
        <p14:creationId xmlns:p14="http://schemas.microsoft.com/office/powerpoint/2010/main" val="339330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012" y="381000"/>
            <a:ext cx="10363199" cy="609600"/>
          </a:xfrm>
        </p:spPr>
        <p:txBody>
          <a:bodyPr>
            <a:normAutofit/>
          </a:bodyPr>
          <a:lstStyle/>
          <a:p>
            <a:pPr algn="ctr"/>
            <a:r>
              <a:rPr lang="en-US" dirty="0" smtClean="0"/>
              <a:t>Divide Your Display Window Into 4 Panels</a:t>
            </a:r>
            <a:endParaRPr lang="en-US" dirty="0"/>
          </a:p>
        </p:txBody>
      </p:sp>
      <p:sp>
        <p:nvSpPr>
          <p:cNvPr id="3" name="Content Placeholder 2"/>
          <p:cNvSpPr>
            <a:spLocks noGrp="1"/>
          </p:cNvSpPr>
          <p:nvPr>
            <p:ph idx="1"/>
          </p:nvPr>
        </p:nvSpPr>
        <p:spPr>
          <a:xfrm>
            <a:off x="1522413" y="1066801"/>
            <a:ext cx="9134391" cy="4953000"/>
          </a:xfrm>
        </p:spPr>
        <p:txBody>
          <a:bodyPr/>
          <a:lstStyle/>
          <a:p>
            <a:r>
              <a:rPr lang="en-US" dirty="0" smtClean="0"/>
              <a:t>Now go to the </a:t>
            </a:r>
            <a:r>
              <a:rPr lang="en-US" dirty="0" err="1" smtClean="0"/>
              <a:t>McIDAS</a:t>
            </a:r>
            <a:r>
              <a:rPr lang="en-US" dirty="0" smtClean="0"/>
              <a:t>-V Window. Note that it may be hidden behind other windows—you can bring it forward by clicking the appropriate icon on the lower left of your screen, or just manually drag and drop windows until you find it.</a:t>
            </a:r>
          </a:p>
          <a:p>
            <a:r>
              <a:rPr lang="en-US" dirty="0" smtClean="0"/>
              <a:t>On the </a:t>
            </a:r>
            <a:r>
              <a:rPr lang="en-US" dirty="0" err="1"/>
              <a:t>McIDAS</a:t>
            </a:r>
            <a:r>
              <a:rPr lang="en-US" dirty="0"/>
              <a:t>-V Window </a:t>
            </a:r>
            <a:r>
              <a:rPr lang="en-US" dirty="0" smtClean="0"/>
              <a:t>click </a:t>
            </a:r>
            <a:r>
              <a:rPr lang="en-US" dirty="0" err="1" smtClean="0"/>
              <a:t>File</a:t>
            </a:r>
            <a:r>
              <a:rPr lang="en-US" dirty="0" err="1" smtClean="0">
                <a:sym typeface="Wingdings" panose="05000000000000000000" pitchFamily="2" charset="2"/>
              </a:rPr>
              <a:t>New</a:t>
            </a:r>
            <a:r>
              <a:rPr lang="en-US" dirty="0" smtClean="0">
                <a:sym typeface="Wingdings" panose="05000000000000000000" pitchFamily="2" charset="2"/>
              </a:rPr>
              <a:t> Display </a:t>
            </a:r>
            <a:r>
              <a:rPr lang="en-US" dirty="0" err="1" smtClean="0">
                <a:sym typeface="Wingdings" panose="05000000000000000000" pitchFamily="2" charset="2"/>
              </a:rPr>
              <a:t>WindowMap</a:t>
            </a:r>
            <a:r>
              <a:rPr lang="en-US" dirty="0" smtClean="0">
                <a:sym typeface="Wingdings" panose="05000000000000000000" pitchFamily="2" charset="2"/>
              </a:rPr>
              <a:t> </a:t>
            </a:r>
            <a:r>
              <a:rPr lang="en-US" dirty="0" err="1" smtClean="0">
                <a:sym typeface="Wingdings" panose="05000000000000000000" pitchFamily="2" charset="2"/>
              </a:rPr>
              <a:t>DisplayFour</a:t>
            </a:r>
            <a:r>
              <a:rPr lang="en-US" dirty="0" smtClean="0">
                <a:sym typeface="Wingdings" panose="05000000000000000000" pitchFamily="2" charset="2"/>
              </a:rPr>
              <a:t> Panels</a:t>
            </a:r>
          </a:p>
          <a:p>
            <a:r>
              <a:rPr lang="en-US" dirty="0" smtClean="0">
                <a:sym typeface="Wingdings" panose="05000000000000000000" pitchFamily="2" charset="2"/>
              </a:rPr>
              <a:t>This opens a second </a:t>
            </a:r>
            <a:r>
              <a:rPr lang="en-US" dirty="0" err="1" smtClean="0">
                <a:sym typeface="Wingdings" panose="05000000000000000000" pitchFamily="2" charset="2"/>
              </a:rPr>
              <a:t>McIDAS</a:t>
            </a:r>
            <a:r>
              <a:rPr lang="en-US" dirty="0" smtClean="0">
                <a:sym typeface="Wingdings" panose="05000000000000000000" pitchFamily="2" charset="2"/>
              </a:rPr>
              <a:t>-V Window with four map panels instead of one; you can close the original one to get rid of a little bit of clutter on your Desktop.</a:t>
            </a:r>
            <a:endParaRPr lang="en-US" dirty="0"/>
          </a:p>
        </p:txBody>
      </p:sp>
    </p:spTree>
    <p:extLst>
      <p:ext uri="{BB962C8B-B14F-4D97-AF65-F5344CB8AC3E}">
        <p14:creationId xmlns:p14="http://schemas.microsoft.com/office/powerpoint/2010/main" val="307684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1960" y="152400"/>
            <a:ext cx="9421262" cy="6705600"/>
          </a:xfrm>
        </p:spPr>
      </p:pic>
    </p:spTree>
    <p:extLst>
      <p:ext uri="{BB962C8B-B14F-4D97-AF65-F5344CB8AC3E}">
        <p14:creationId xmlns:p14="http://schemas.microsoft.com/office/powerpoint/2010/main" val="39331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3" y="76200"/>
            <a:ext cx="9144001" cy="1219200"/>
          </a:xfrm>
        </p:spPr>
        <p:txBody>
          <a:bodyPr/>
          <a:lstStyle/>
          <a:p>
            <a:pPr algn="ctr"/>
            <a:r>
              <a:rPr lang="en-US" dirty="0" smtClean="0"/>
              <a:t>Display Different Channel Data in Different Panels</a:t>
            </a:r>
            <a:endParaRPr lang="en-US" dirty="0"/>
          </a:p>
        </p:txBody>
      </p:sp>
      <p:sp>
        <p:nvSpPr>
          <p:cNvPr id="3" name="Content Placeholder 2"/>
          <p:cNvSpPr>
            <a:spLocks noGrp="1"/>
          </p:cNvSpPr>
          <p:nvPr>
            <p:ph idx="1"/>
          </p:nvPr>
        </p:nvSpPr>
        <p:spPr>
          <a:xfrm>
            <a:off x="1522413" y="1295400"/>
            <a:ext cx="9134391" cy="5105399"/>
          </a:xfrm>
        </p:spPr>
        <p:txBody>
          <a:bodyPr>
            <a:normAutofit fontScale="92500" lnSpcReduction="20000"/>
          </a:bodyPr>
          <a:lstStyle/>
          <a:p>
            <a:r>
              <a:rPr lang="en-US" dirty="0" smtClean="0"/>
              <a:t>Visible color is composed of the primary colors of light: blue, red, and green.  With the blue and red, and the near IR which has high reflectance from vegetation as “green” you can make color imagery.</a:t>
            </a:r>
          </a:p>
          <a:p>
            <a:r>
              <a:rPr lang="en-US" dirty="0" smtClean="0"/>
              <a:t>Click on the upper left panel in the </a:t>
            </a:r>
            <a:r>
              <a:rPr lang="en-US" dirty="0" err="1" smtClean="0"/>
              <a:t>McIDAS</a:t>
            </a:r>
            <a:r>
              <a:rPr lang="en-US" dirty="0" smtClean="0"/>
              <a:t>-V window to activate it, then go to the Data Explorer window and click on the Field Selector tab.  There should be 3 different channels worth of data, so select CONUSC1, i.e., CONUS Channel 1.</a:t>
            </a:r>
          </a:p>
          <a:p>
            <a:r>
              <a:rPr lang="en-US" dirty="0" smtClean="0"/>
              <a:t>In the Fields panel, click on the little circle to the left of “Band 1”, then select “Scaled counts”; once it has loaded click on the “Create Display” button at the bottom.</a:t>
            </a:r>
          </a:p>
          <a:p>
            <a:r>
              <a:rPr lang="en-US" dirty="0" smtClean="0"/>
              <a:t>This should create a black and white grey-scale image of the Channel 1 visible data.  This is your “blue” channel.</a:t>
            </a:r>
          </a:p>
          <a:p>
            <a:r>
              <a:rPr lang="en-US" dirty="0" smtClean="0"/>
              <a:t>You can resize the window if desired, make it full screen, etc. and use the scroll wheel to zoom in and out.  The arrow keys can help you navigate within an image.</a:t>
            </a:r>
          </a:p>
        </p:txBody>
      </p:sp>
    </p:spTree>
    <p:extLst>
      <p:ext uri="{BB962C8B-B14F-4D97-AF65-F5344CB8AC3E}">
        <p14:creationId xmlns:p14="http://schemas.microsoft.com/office/powerpoint/2010/main" val="242766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Display Different Channel Data in Different </a:t>
            </a:r>
            <a:r>
              <a:rPr lang="en-US" dirty="0" smtClean="0"/>
              <a:t>Panels (cont’d)</a:t>
            </a:r>
            <a:endParaRPr lang="en-US" dirty="0"/>
          </a:p>
        </p:txBody>
      </p:sp>
      <p:sp>
        <p:nvSpPr>
          <p:cNvPr id="3" name="Content Placeholder 2"/>
          <p:cNvSpPr>
            <a:spLocks noGrp="1"/>
          </p:cNvSpPr>
          <p:nvPr>
            <p:ph idx="1"/>
          </p:nvPr>
        </p:nvSpPr>
        <p:spPr/>
        <p:txBody>
          <a:bodyPr/>
          <a:lstStyle/>
          <a:p>
            <a:r>
              <a:rPr lang="en-US" dirty="0" smtClean="0"/>
              <a:t>Now click in the upper right hand panel.</a:t>
            </a:r>
          </a:p>
          <a:p>
            <a:r>
              <a:rPr lang="en-US" dirty="0" smtClean="0"/>
              <a:t>Go to the Data Explorer Window, click the Field Selector tab, and select Channel 2 data.</a:t>
            </a:r>
          </a:p>
          <a:p>
            <a:r>
              <a:rPr lang="en-US" dirty="0" smtClean="0"/>
              <a:t>Again expand Band 2 by clicking on the little circle, select Scaled counts, and click Create Display.</a:t>
            </a:r>
          </a:p>
          <a:p>
            <a:r>
              <a:rPr lang="en-US" dirty="0" smtClean="0"/>
              <a:t>This is your “red” visible channel 2.</a:t>
            </a:r>
            <a:endParaRPr lang="en-US" dirty="0"/>
          </a:p>
        </p:txBody>
      </p:sp>
    </p:spTree>
    <p:extLst>
      <p:ext uri="{BB962C8B-B14F-4D97-AF65-F5344CB8AC3E}">
        <p14:creationId xmlns:p14="http://schemas.microsoft.com/office/powerpoint/2010/main" val="127740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Display Different Channel Data in Different </a:t>
            </a:r>
            <a:r>
              <a:rPr lang="en-US" dirty="0" smtClean="0"/>
              <a:t>Panels (cont’d)</a:t>
            </a:r>
            <a:endParaRPr lang="en-US" dirty="0"/>
          </a:p>
        </p:txBody>
      </p:sp>
      <p:sp>
        <p:nvSpPr>
          <p:cNvPr id="3" name="Content Placeholder 2"/>
          <p:cNvSpPr>
            <a:spLocks noGrp="1"/>
          </p:cNvSpPr>
          <p:nvPr>
            <p:ph idx="1"/>
          </p:nvPr>
        </p:nvSpPr>
        <p:spPr/>
        <p:txBody>
          <a:bodyPr/>
          <a:lstStyle/>
          <a:p>
            <a:r>
              <a:rPr lang="en-US" dirty="0" smtClean="0"/>
              <a:t>Now click in the lower </a:t>
            </a:r>
            <a:r>
              <a:rPr lang="en-US" dirty="0" err="1" smtClean="0"/>
              <a:t>lefthand</a:t>
            </a:r>
            <a:r>
              <a:rPr lang="en-US" dirty="0" smtClean="0"/>
              <a:t> panel.</a:t>
            </a:r>
          </a:p>
          <a:p>
            <a:r>
              <a:rPr lang="en-US" dirty="0" smtClean="0"/>
              <a:t>Go to the Data Explorer Window, click the Field Selector tab, and select Channel 3 data.</a:t>
            </a:r>
          </a:p>
          <a:p>
            <a:r>
              <a:rPr lang="en-US" dirty="0" smtClean="0"/>
              <a:t>Again expand Band 3 by clicking on the little circle, select Scaled counts, and click Create Display.</a:t>
            </a:r>
          </a:p>
          <a:p>
            <a:r>
              <a:rPr lang="en-US" dirty="0" smtClean="0"/>
              <a:t>This is your “green” created by using the near IR channel 3. Notice it is slightly brighter than the other two.  Vegetation actually reflects more strongly in this part of the spectrum than it does green visible light.</a:t>
            </a:r>
            <a:endParaRPr lang="en-US" dirty="0"/>
          </a:p>
        </p:txBody>
      </p:sp>
    </p:spTree>
    <p:extLst>
      <p:ext uri="{BB962C8B-B14F-4D97-AF65-F5344CB8AC3E}">
        <p14:creationId xmlns:p14="http://schemas.microsoft.com/office/powerpoint/2010/main" val="387768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86837" y="13054"/>
            <a:ext cx="8370521" cy="6692546"/>
          </a:xfrm>
        </p:spPr>
      </p:pic>
    </p:spTree>
    <p:extLst>
      <p:ext uri="{BB962C8B-B14F-4D97-AF65-F5344CB8AC3E}">
        <p14:creationId xmlns:p14="http://schemas.microsoft.com/office/powerpoint/2010/main" val="224355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3" y="-152400"/>
            <a:ext cx="9144001" cy="1371600"/>
          </a:xfrm>
        </p:spPr>
        <p:txBody>
          <a:bodyPr/>
          <a:lstStyle/>
          <a:p>
            <a:pPr algn="ctr"/>
            <a:r>
              <a:rPr lang="en-US" dirty="0"/>
              <a:t>Display Different Channel Data in Different </a:t>
            </a:r>
            <a:r>
              <a:rPr lang="en-US" dirty="0" smtClean="0"/>
              <a:t>Panels (cont’d)</a:t>
            </a:r>
            <a:endParaRPr lang="en-US" dirty="0"/>
          </a:p>
        </p:txBody>
      </p:sp>
      <p:sp>
        <p:nvSpPr>
          <p:cNvPr id="3" name="Content Placeholder 2"/>
          <p:cNvSpPr>
            <a:spLocks noGrp="1"/>
          </p:cNvSpPr>
          <p:nvPr>
            <p:ph idx="1"/>
          </p:nvPr>
        </p:nvSpPr>
        <p:spPr>
          <a:xfrm>
            <a:off x="1522413" y="1219200"/>
            <a:ext cx="9134391" cy="5562601"/>
          </a:xfrm>
        </p:spPr>
        <p:txBody>
          <a:bodyPr>
            <a:normAutofit/>
          </a:bodyPr>
          <a:lstStyle/>
          <a:p>
            <a:r>
              <a:rPr lang="en-US" dirty="0" smtClean="0"/>
              <a:t>Now click in the lower </a:t>
            </a:r>
            <a:r>
              <a:rPr lang="en-US" dirty="0" err="1" smtClean="0"/>
              <a:t>righthand</a:t>
            </a:r>
            <a:r>
              <a:rPr lang="en-US" dirty="0" smtClean="0"/>
              <a:t> panel.</a:t>
            </a:r>
          </a:p>
          <a:p>
            <a:r>
              <a:rPr lang="en-US" dirty="0" smtClean="0"/>
              <a:t>Go to the Data Explorer Window, click the Field Selector tab, and click “Formulas” on the </a:t>
            </a:r>
            <a:r>
              <a:rPr lang="en-US" dirty="0" err="1" smtClean="0"/>
              <a:t>lefthand</a:t>
            </a:r>
            <a:r>
              <a:rPr lang="en-US" dirty="0" smtClean="0"/>
              <a:t> side under “Data Sources”.</a:t>
            </a:r>
          </a:p>
          <a:p>
            <a:r>
              <a:rPr lang="en-US" dirty="0" smtClean="0"/>
              <a:t>In the “Fields” panel, click the little circle next to “Imagery” then select “Three Color (RGB) Image (Auto-scale)”</a:t>
            </a:r>
          </a:p>
          <a:p>
            <a:r>
              <a:rPr lang="en-US" dirty="0" smtClean="0"/>
              <a:t>A “Field Selector” Window opens in which you will put each channel data into its appropriate color.</a:t>
            </a:r>
          </a:p>
          <a:p>
            <a:r>
              <a:rPr lang="en-US" dirty="0" smtClean="0"/>
              <a:t>In the </a:t>
            </a:r>
            <a:r>
              <a:rPr lang="en-US" dirty="0" err="1" smtClean="0"/>
              <a:t>lefthand</a:t>
            </a:r>
            <a:r>
              <a:rPr lang="en-US" dirty="0" smtClean="0"/>
              <a:t> “Field: </a:t>
            </a:r>
            <a:r>
              <a:rPr lang="en-US" i="1" dirty="0" smtClean="0"/>
              <a:t>red</a:t>
            </a:r>
            <a:r>
              <a:rPr lang="en-US" dirty="0" smtClean="0"/>
              <a:t>” click the circle next to Channel 2, then click the circle to expand Band 2, and select Scaled counts.  Use Channel 3 for green and again select Scaled counts, and on the right use Channel 1 for blue and select Scaled counts.  Now click the “OK” button.</a:t>
            </a:r>
          </a:p>
          <a:p>
            <a:endParaRPr lang="en-US" dirty="0"/>
          </a:p>
        </p:txBody>
      </p:sp>
    </p:spTree>
    <p:extLst>
      <p:ext uri="{BB962C8B-B14F-4D97-AF65-F5344CB8AC3E}">
        <p14:creationId xmlns:p14="http://schemas.microsoft.com/office/powerpoint/2010/main" val="305439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4012" y="89082"/>
            <a:ext cx="7543800" cy="6719974"/>
          </a:xfrm>
        </p:spPr>
      </p:pic>
      <p:cxnSp>
        <p:nvCxnSpPr>
          <p:cNvPr id="5" name="Straight Arrow Connector 4"/>
          <p:cNvCxnSpPr/>
          <p:nvPr/>
        </p:nvCxnSpPr>
        <p:spPr>
          <a:xfrm flipH="1" flipV="1">
            <a:off x="3351212" y="838200"/>
            <a:ext cx="458787" cy="7747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7237412" y="3836419"/>
            <a:ext cx="382588" cy="8879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507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83" y="152400"/>
            <a:ext cx="11973935" cy="6553200"/>
          </a:xfrm>
        </p:spPr>
      </p:pic>
      <p:cxnSp>
        <p:nvCxnSpPr>
          <p:cNvPr id="5" name="Straight Arrow Connector 4"/>
          <p:cNvCxnSpPr/>
          <p:nvPr/>
        </p:nvCxnSpPr>
        <p:spPr>
          <a:xfrm flipH="1">
            <a:off x="3046412" y="3810000"/>
            <a:ext cx="685800" cy="762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06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3" y="381000"/>
            <a:ext cx="9144001" cy="685800"/>
          </a:xfrm>
        </p:spPr>
        <p:txBody>
          <a:bodyPr/>
          <a:lstStyle/>
          <a:p>
            <a:pPr algn="ctr"/>
            <a:r>
              <a:rPr lang="en-US" dirty="0" smtClean="0"/>
              <a:t>Changing Colors</a:t>
            </a:r>
            <a:endParaRPr lang="en-US" dirty="0"/>
          </a:p>
        </p:txBody>
      </p:sp>
      <p:sp>
        <p:nvSpPr>
          <p:cNvPr id="3" name="Content Placeholder 2"/>
          <p:cNvSpPr>
            <a:spLocks noGrp="1"/>
          </p:cNvSpPr>
          <p:nvPr>
            <p:ph idx="1"/>
          </p:nvPr>
        </p:nvSpPr>
        <p:spPr>
          <a:xfrm>
            <a:off x="1522413" y="1219201"/>
            <a:ext cx="9134391" cy="4800600"/>
          </a:xfrm>
        </p:spPr>
        <p:txBody>
          <a:bodyPr>
            <a:normAutofit/>
          </a:bodyPr>
          <a:lstStyle/>
          <a:p>
            <a:r>
              <a:rPr lang="en-US" dirty="0" smtClean="0"/>
              <a:t>You now have a color image based on the red, blue and veggie channels (as a surrogate for green)!</a:t>
            </a:r>
          </a:p>
          <a:p>
            <a:r>
              <a:rPr lang="en-US" dirty="0" smtClean="0"/>
              <a:t>Now go to the “Layer Controls” tab on the Data Explorer window.</a:t>
            </a:r>
          </a:p>
          <a:p>
            <a:r>
              <a:rPr lang="en-US" dirty="0" smtClean="0"/>
              <a:t>The “Gamma” function controls the brightness of all three colors, either together or individually.  It is inversely proportional to brightness. E.g., decreasing all from 1.0 to 0.5 brightens up the image but leaves the color proportions the same.  Changing only one at a time brightens or darkens that color only.</a:t>
            </a:r>
          </a:p>
          <a:p>
            <a:r>
              <a:rPr lang="en-US" dirty="0" smtClean="0"/>
              <a:t>Try different combinations on your own!</a:t>
            </a:r>
            <a:endParaRPr lang="en-US" dirty="0"/>
          </a:p>
        </p:txBody>
      </p:sp>
    </p:spTree>
    <p:extLst>
      <p:ext uri="{BB962C8B-B14F-4D97-AF65-F5344CB8AC3E}">
        <p14:creationId xmlns:p14="http://schemas.microsoft.com/office/powerpoint/2010/main" val="138634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3" y="0"/>
            <a:ext cx="9144001" cy="1143000"/>
          </a:xfrm>
        </p:spPr>
        <p:txBody>
          <a:bodyPr/>
          <a:lstStyle/>
          <a:p>
            <a:r>
              <a:rPr lang="en-US" dirty="0" smtClean="0"/>
              <a:t>This </a:t>
            </a:r>
            <a:r>
              <a:rPr lang="en-US" dirty="0"/>
              <a:t>VIS image at 0.65</a:t>
            </a:r>
            <a:r>
              <a:rPr lang="en-US" dirty="0">
                <a:latin typeface="Symbol" panose="05050102010706020507" pitchFamily="18" charset="2"/>
              </a:rPr>
              <a:t> m</a:t>
            </a:r>
            <a:r>
              <a:rPr lang="en-US" dirty="0">
                <a:latin typeface="Century Gothic" panose="020B0502020202020204" pitchFamily="34" charset="0"/>
              </a:rPr>
              <a:t>m </a:t>
            </a:r>
            <a:r>
              <a:rPr lang="en-US" dirty="0" smtClean="0"/>
              <a:t>shows albedo in %, displayed as grey shades:</a:t>
            </a:r>
            <a:endParaRPr lang="en-US" dirty="0"/>
          </a:p>
        </p:txBody>
      </p:sp>
      <p:pic>
        <p:nvPicPr>
          <p:cNvPr id="4" name="Content Placeholder 3"/>
          <p:cNvPicPr>
            <a:picLocks noGrp="1" noChangeAspect="1"/>
          </p:cNvPicPr>
          <p:nvPr>
            <p:ph idx="1"/>
          </p:nvPr>
        </p:nvPicPr>
        <p:blipFill>
          <a:blip r:embed="rId2"/>
          <a:stretch>
            <a:fillRect/>
          </a:stretch>
        </p:blipFill>
        <p:spPr>
          <a:xfrm>
            <a:off x="3361070" y="1199172"/>
            <a:ext cx="5476541" cy="5658828"/>
          </a:xfrm>
          <a:prstGeom prst="rect">
            <a:avLst/>
          </a:prstGeom>
        </p:spPr>
      </p:pic>
    </p:spTree>
    <p:extLst>
      <p:ext uri="{BB962C8B-B14F-4D97-AF65-F5344CB8AC3E}">
        <p14:creationId xmlns:p14="http://schemas.microsoft.com/office/powerpoint/2010/main" val="384549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3" y="76200"/>
            <a:ext cx="9144001" cy="1371600"/>
          </a:xfrm>
        </p:spPr>
        <p:txBody>
          <a:bodyPr>
            <a:normAutofit/>
          </a:bodyPr>
          <a:lstStyle/>
          <a:p>
            <a:r>
              <a:rPr lang="en-US" sz="3000" dirty="0"/>
              <a:t>This </a:t>
            </a:r>
            <a:r>
              <a:rPr lang="en-US" sz="3000" dirty="0" smtClean="0"/>
              <a:t>VIS image at 0.65</a:t>
            </a:r>
            <a:r>
              <a:rPr lang="en-US" sz="3000" dirty="0">
                <a:latin typeface="Symbol" panose="05050102010706020507" pitchFamily="18" charset="2"/>
              </a:rPr>
              <a:t> m</a:t>
            </a:r>
            <a:r>
              <a:rPr lang="en-US" sz="3000" dirty="0">
                <a:latin typeface="Century Gothic" panose="020B0502020202020204" pitchFamily="34" charset="0"/>
              </a:rPr>
              <a:t>m</a:t>
            </a:r>
            <a:r>
              <a:rPr lang="en-US" sz="3000" dirty="0" smtClean="0"/>
              <a:t>  shows albedo in terms of radiances expressed in brightness counts from 0 to 255, </a:t>
            </a:r>
            <a:r>
              <a:rPr lang="en-US" sz="3000" dirty="0"/>
              <a:t>displayed as grey shades: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8902" y="1447800"/>
            <a:ext cx="7941710" cy="5410200"/>
          </a:xfrm>
        </p:spPr>
      </p:pic>
    </p:spTree>
    <p:extLst>
      <p:ext uri="{BB962C8B-B14F-4D97-AF65-F5344CB8AC3E}">
        <p14:creationId xmlns:p14="http://schemas.microsoft.com/office/powerpoint/2010/main" val="81676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3" y="381000"/>
            <a:ext cx="9144001" cy="685800"/>
          </a:xfrm>
        </p:spPr>
        <p:txBody>
          <a:bodyPr/>
          <a:lstStyle/>
          <a:p>
            <a:pPr algn="ctr"/>
            <a:r>
              <a:rPr lang="en-US" dirty="0" smtClean="0"/>
              <a:t>How We See Color (see following slide)</a:t>
            </a:r>
            <a:endParaRPr lang="en-US" dirty="0"/>
          </a:p>
        </p:txBody>
      </p:sp>
      <p:sp>
        <p:nvSpPr>
          <p:cNvPr id="3" name="Content Placeholder 2"/>
          <p:cNvSpPr>
            <a:spLocks noGrp="1"/>
          </p:cNvSpPr>
          <p:nvPr>
            <p:ph idx="1"/>
          </p:nvPr>
        </p:nvSpPr>
        <p:spPr>
          <a:xfrm>
            <a:off x="1522413" y="1219200"/>
            <a:ext cx="9134391" cy="5638799"/>
          </a:xfrm>
        </p:spPr>
        <p:txBody>
          <a:bodyPr>
            <a:normAutofit/>
          </a:bodyPr>
          <a:lstStyle/>
          <a:p>
            <a:r>
              <a:rPr lang="en-US" dirty="0" smtClean="0"/>
              <a:t>Your eyes perceive light through receptor cells in your retina called cones and rods.</a:t>
            </a:r>
          </a:p>
          <a:p>
            <a:r>
              <a:rPr lang="en-US" dirty="0" smtClean="0"/>
              <a:t>Rods are more sensitive and therefore help you see better in dim light but do not perceive color.  This is why you often cannot distinguish colors in low-light scenes.</a:t>
            </a:r>
          </a:p>
          <a:p>
            <a:r>
              <a:rPr lang="en-US" dirty="0" smtClean="0"/>
              <a:t>Cone cells perceive colors; some are more sensitive to the reddish wavelengths, some to greenish wavelengths, and some to bluish wavelengths.</a:t>
            </a:r>
          </a:p>
          <a:p>
            <a:r>
              <a:rPr lang="en-US" dirty="0" smtClean="0"/>
              <a:t>In light, red, green, and blue (RGB) are the primary colors—other colors can be formed from combinations of those three with differing intensities.</a:t>
            </a:r>
            <a:endParaRPr lang="en-US" dirty="0"/>
          </a:p>
        </p:txBody>
      </p:sp>
    </p:spTree>
    <p:extLst>
      <p:ext uri="{BB962C8B-B14F-4D97-AF65-F5344CB8AC3E}">
        <p14:creationId xmlns:p14="http://schemas.microsoft.com/office/powerpoint/2010/main" val="101188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s://img.purch.com/h/1400/aHR0cDovL3d3dy5saXZlc2NpZW5jZS5jb20vaW1hZ2VzL2kvMDAwLzA0Ny85ODQvb3JpZ2luYWwvY29sb3ItdmlzaW9uLTEwMDQyNy0wMi5qcGc/MTMyNDM0NjE0M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22572" y="-1"/>
            <a:ext cx="5005439" cy="6917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10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3" y="-152400"/>
            <a:ext cx="9144001" cy="1371600"/>
          </a:xfrm>
        </p:spPr>
        <p:txBody>
          <a:bodyPr/>
          <a:lstStyle/>
          <a:p>
            <a:pPr algn="ctr"/>
            <a:r>
              <a:rPr lang="en-US" dirty="0" smtClean="0"/>
              <a:t>How we see satellite scenes in color on a computer screen</a:t>
            </a:r>
            <a:endParaRPr lang="en-US" dirty="0"/>
          </a:p>
        </p:txBody>
      </p:sp>
      <p:sp>
        <p:nvSpPr>
          <p:cNvPr id="3" name="Content Placeholder 2"/>
          <p:cNvSpPr>
            <a:spLocks noGrp="1"/>
          </p:cNvSpPr>
          <p:nvPr>
            <p:ph idx="1"/>
          </p:nvPr>
        </p:nvSpPr>
        <p:spPr>
          <a:xfrm>
            <a:off x="1522413" y="1371600"/>
            <a:ext cx="9134391" cy="5486400"/>
          </a:xfrm>
        </p:spPr>
        <p:txBody>
          <a:bodyPr>
            <a:normAutofit lnSpcReduction="10000"/>
          </a:bodyPr>
          <a:lstStyle/>
          <a:p>
            <a:r>
              <a:rPr lang="en-US" dirty="0" smtClean="0"/>
              <a:t>On a computer screen, </a:t>
            </a:r>
            <a:r>
              <a:rPr lang="en-US" dirty="0" smtClean="0">
                <a:hlinkClick r:id="rId2"/>
              </a:rPr>
              <a:t>colors are formed via pixels </a:t>
            </a:r>
            <a:r>
              <a:rPr lang="en-US" dirty="0" smtClean="0"/>
              <a:t>composed of three dots, red, blue, and green, of varying intensities.</a:t>
            </a:r>
          </a:p>
          <a:p>
            <a:r>
              <a:rPr lang="en-US" dirty="0" smtClean="0"/>
              <a:t>To create a true color satellite image you need a red channel, a blue channel, and a green channel, to provide information from a scene on the intensities of each of the three primary light colors.</a:t>
            </a:r>
          </a:p>
          <a:p>
            <a:r>
              <a:rPr lang="en-US" dirty="0" smtClean="0"/>
              <a:t>Information about the individual intensities of each color are displayed in the computer pixels via the red, green, and blue dots from which we can form all the colors that the cones in our eyes perceive.</a:t>
            </a:r>
          </a:p>
          <a:p>
            <a:r>
              <a:rPr lang="en-US" dirty="0" smtClean="0"/>
              <a:t>However, there </a:t>
            </a:r>
            <a:r>
              <a:rPr lang="en-US" b="1" dirty="0" smtClean="0"/>
              <a:t>*is no green channel* </a:t>
            </a:r>
            <a:r>
              <a:rPr lang="en-US" dirty="0" smtClean="0"/>
              <a:t>on the GOES ABI!!</a:t>
            </a:r>
          </a:p>
          <a:p>
            <a:r>
              <a:rPr lang="en-US" dirty="0" smtClean="0"/>
              <a:t>Instead, we use the 0.86 </a:t>
            </a:r>
            <a:r>
              <a:rPr lang="en-US" dirty="0" smtClean="0">
                <a:latin typeface="Symbol" panose="05050102010706020507" pitchFamily="18" charset="2"/>
              </a:rPr>
              <a:t>m</a:t>
            </a:r>
            <a:r>
              <a:rPr lang="en-US" dirty="0" smtClean="0">
                <a:latin typeface="Century Gothic" panose="020B0502020202020204" pitchFamily="34" charset="0"/>
              </a:rPr>
              <a:t>m near IR “veggie” channel as a surrogate for the green channel.</a:t>
            </a:r>
            <a:endParaRPr lang="en-US" dirty="0"/>
          </a:p>
        </p:txBody>
      </p:sp>
    </p:spTree>
    <p:extLst>
      <p:ext uri="{BB962C8B-B14F-4D97-AF65-F5344CB8AC3E}">
        <p14:creationId xmlns:p14="http://schemas.microsoft.com/office/powerpoint/2010/main" val="96707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Radiation reflected from opaque objects is the part of the incident radiation that is not absorbed by the object.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Going back to our relationship</a:t>
                </a:r>
              </a:p>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i="1" smtClean="0">
                            <a:latin typeface="Cambria Math" panose="02040503050406030204" pitchFamily="18" charset="0"/>
                            <a:ea typeface="Cambria Math" panose="02040503050406030204" pitchFamily="18" charset="0"/>
                          </a:rPr>
                          <m:t>𝜆</m:t>
                        </m:r>
                      </m:sub>
                    </m:sSub>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𝑟</m:t>
                        </m:r>
                      </m:e>
                      <m:sub>
                        <m:r>
                          <a:rPr lang="en-US" b="0" i="1" smtClean="0">
                            <a:latin typeface="Cambria Math" panose="02040503050406030204" pitchFamily="18" charset="0"/>
                            <a:ea typeface="Cambria Math" panose="02040503050406030204" pitchFamily="18" charset="0"/>
                          </a:rPr>
                          <m:t>𝜆</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𝜆</m:t>
                        </m:r>
                      </m:sub>
                    </m:sSub>
                    <m:r>
                      <a:rPr lang="en-US" b="0" i="1" smtClean="0">
                        <a:latin typeface="Cambria Math" panose="02040503050406030204" pitchFamily="18" charset="0"/>
                        <a:ea typeface="Cambria Math" panose="02040503050406030204" pitchFamily="18" charset="0"/>
                      </a:rPr>
                      <m:t>=1</m:t>
                    </m:r>
                  </m:oMath>
                </a14:m>
                <a:endParaRPr lang="en-US" b="0" i="1" dirty="0" smtClean="0">
                  <a:latin typeface="Cambria Math" panose="02040503050406030204" pitchFamily="18" charset="0"/>
                  <a:ea typeface="Cambria Math" panose="02040503050406030204" pitchFamily="18" charset="0"/>
                </a:endParaRPr>
              </a:p>
              <a:p>
                <a:r>
                  <a:rPr lang="en-US" b="0" dirty="0" smtClean="0"/>
                  <a:t>In an “opaque” object like a land surface with vegetation, there is no transmissivity, only absorption or reflectivity, therefore</a:t>
                </a:r>
                <a14:m>
                  <m:oMath xmlns:m="http://schemas.openxmlformats.org/officeDocument/2006/math">
                    <m:r>
                      <a:rPr lang="en-US" b="0" i="1" smtClean="0">
                        <a:latin typeface="Cambria Math" panose="02040503050406030204" pitchFamily="18" charset="0"/>
                      </a:rPr>
                      <m:t> </m:t>
                    </m:r>
                  </m:oMath>
                </a14:m>
                <a:endParaRPr lang="en-US" dirty="0" smtClean="0"/>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ea typeface="Cambria Math" panose="02040503050406030204" pitchFamily="18" charset="0"/>
                          </a:rPr>
                          <m:t>𝜆</m:t>
                        </m:r>
                      </m:sub>
                    </m:sSub>
                    <m:r>
                      <a:rPr lang="en-US" i="1" smtClean="0">
                        <a:latin typeface="Cambria Math" panose="02040503050406030204" pitchFamily="18" charset="0"/>
                        <a:ea typeface="Cambria Math" panose="02040503050406030204" pitchFamily="18" charset="0"/>
                      </a:rPr>
                      <m:t>+ </m:t>
                    </m:r>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𝑟</m:t>
                        </m:r>
                      </m:e>
                      <m:sub>
                        <m:r>
                          <a:rPr lang="en-US" i="1">
                            <a:latin typeface="Cambria Math" panose="02040503050406030204" pitchFamily="18" charset="0"/>
                            <a:ea typeface="Cambria Math" panose="02040503050406030204" pitchFamily="18" charset="0"/>
                          </a:rPr>
                          <m:t>𝜆</m:t>
                        </m:r>
                      </m:sub>
                    </m:sSub>
                    <m:r>
                      <a:rPr lang="en-US" i="1">
                        <a:latin typeface="Cambria Math" panose="02040503050406030204" pitchFamily="18" charset="0"/>
                        <a:ea typeface="Cambria Math" panose="02040503050406030204" pitchFamily="18" charset="0"/>
                      </a:rPr>
                      <m:t>=1</m:t>
                    </m:r>
                  </m:oMath>
                </a14:m>
                <a:r>
                  <a:rPr lang="en-US" i="1" dirty="0" smtClean="0">
                    <a:latin typeface="Cambria Math" panose="02040503050406030204" pitchFamily="18" charset="0"/>
                    <a:ea typeface="Cambria Math" panose="02040503050406030204" pitchFamily="18" charset="0"/>
                  </a:rPr>
                  <a:t> </a:t>
                </a:r>
                <a:r>
                  <a:rPr lang="en-US" dirty="0" smtClean="0">
                    <a:latin typeface="Cambria Math" panose="02040503050406030204" pitchFamily="18" charset="0"/>
                    <a:ea typeface="Cambria Math" panose="02040503050406030204" pitchFamily="18" charset="0"/>
                    <a:sym typeface="Wingdings" panose="05000000000000000000" pitchFamily="2" charset="2"/>
                  </a:rPr>
                  <a:t> </a:t>
                </a:r>
                <a14:m>
                  <m:oMath xmlns:m="http://schemas.openxmlformats.org/officeDocument/2006/math">
                    <m:sSub>
                      <m:sSubPr>
                        <m:ctrlPr>
                          <a:rPr lang="en-US" b="1" i="1">
                            <a:latin typeface="Cambria Math" panose="02040503050406030204" pitchFamily="18" charset="0"/>
                            <a:ea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 </m:t>
                        </m:r>
                        <m:r>
                          <a:rPr lang="en-US" b="1" i="1">
                            <a:latin typeface="Cambria Math" panose="02040503050406030204" pitchFamily="18" charset="0"/>
                            <a:ea typeface="Cambria Math" panose="02040503050406030204" pitchFamily="18" charset="0"/>
                          </a:rPr>
                          <m:t>𝒓</m:t>
                        </m:r>
                      </m:e>
                      <m:sub>
                        <m:r>
                          <a:rPr lang="en-US" b="1" i="1">
                            <a:latin typeface="Cambria Math" panose="02040503050406030204" pitchFamily="18" charset="0"/>
                            <a:ea typeface="Cambria Math" panose="02040503050406030204" pitchFamily="18" charset="0"/>
                          </a:rPr>
                          <m:t>𝝀</m:t>
                        </m:r>
                      </m:sub>
                    </m:sSub>
                    <m:r>
                      <a:rPr lang="en-US" b="1"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𝟏</m:t>
                    </m:r>
                    <m:r>
                      <a:rPr lang="en-US" b="1" i="1" smtClean="0">
                        <a:latin typeface="Cambria Math" panose="02040503050406030204" pitchFamily="18" charset="0"/>
                        <a:ea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𝒂</m:t>
                        </m:r>
                      </m:e>
                      <m:sub>
                        <m:r>
                          <a:rPr lang="en-US" b="1" i="1">
                            <a:latin typeface="Cambria Math" panose="02040503050406030204" pitchFamily="18" charset="0"/>
                            <a:ea typeface="Cambria Math" panose="02040503050406030204" pitchFamily="18" charset="0"/>
                          </a:rPr>
                          <m:t>𝝀</m:t>
                        </m:r>
                      </m:sub>
                    </m:sSub>
                  </m:oMath>
                </a14:m>
                <a:r>
                  <a:rPr lang="en-US" i="1" dirty="0" smtClean="0">
                    <a:latin typeface="Cambria Math" panose="02040503050406030204" pitchFamily="18" charset="0"/>
                    <a:ea typeface="Cambria Math" panose="02040503050406030204" pitchFamily="18" charset="0"/>
                  </a:rPr>
                  <a:t>  </a:t>
                </a:r>
                <a:r>
                  <a:rPr lang="en-US" dirty="0" smtClean="0">
                    <a:latin typeface="Century Gothic" panose="020B0502020202020204" pitchFamily="34" charset="0"/>
                    <a:ea typeface="Cambria Math" panose="02040503050406030204" pitchFamily="18" charset="0"/>
                  </a:rPr>
                  <a:t>In words, this means that whatever radiation incident on an object that is not absorbed is reflected.  We don’t see the absorbed radiation—we see the reflected radiation.</a:t>
                </a:r>
                <a:endParaRPr lang="en-US" dirty="0">
                  <a:latin typeface="Cambria Math" panose="02040503050406030204" pitchFamily="18" charset="0"/>
                  <a:ea typeface="Cambria Math" panose="02040503050406030204" pitchFamily="18" charset="0"/>
                </a:endParaRPr>
              </a:p>
              <a:p>
                <a:endParaRPr lang="en-US" i="1" dirty="0">
                  <a:latin typeface="Cambria Math" panose="02040503050406030204" pitchFamily="18" charset="0"/>
                  <a:ea typeface="Cambria Math" panose="02040503050406030204" pitchFamily="18" charset="0"/>
                </a:endParaRP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935" t="-1923" r="-1001"/>
                </a:stretch>
              </a:blipFill>
            </p:spPr>
            <p:txBody>
              <a:bodyPr/>
              <a:lstStyle/>
              <a:p>
                <a:r>
                  <a:rPr lang="en-US">
                    <a:noFill/>
                  </a:rPr>
                  <a:t> </a:t>
                </a:r>
              </a:p>
            </p:txBody>
          </p:sp>
        </mc:Fallback>
      </mc:AlternateContent>
    </p:spTree>
    <p:extLst>
      <p:ext uri="{BB962C8B-B14F-4D97-AF65-F5344CB8AC3E}">
        <p14:creationId xmlns:p14="http://schemas.microsoft.com/office/powerpoint/2010/main" val="307266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Vegetation looks green because it absorbs blue and red wavelengths, but reflects more of the green wavelengths.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2150" y="1957387"/>
            <a:ext cx="5715000" cy="4010025"/>
          </a:xfrm>
        </p:spPr>
      </p:pic>
    </p:spTree>
    <p:extLst>
      <p:ext uri="{BB962C8B-B14F-4D97-AF65-F5344CB8AC3E}">
        <p14:creationId xmlns:p14="http://schemas.microsoft.com/office/powerpoint/2010/main" val="224450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Blue atom design templat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3">
          <a:schemeClr val="lt1"/>
        </a:lnRef>
        <a:fillRef idx="1">
          <a:schemeClr val="accent5"/>
        </a:fillRef>
        <a:effectRef idx="1">
          <a:schemeClr val="accent5"/>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Blue atom design slides.potx" id="{20958743-FA80-43E5-9586-B48EF2BE42B5}" vid="{6B9132C0-2E4C-4DF6-B21A-C2322474BD21}"/>
    </a:ext>
  </a:extLst>
</a:theme>
</file>

<file path=ppt/theme/theme2.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1F78577-2839-4BFF-9EC7-673BD8FEBD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49C11C-71DC-49B6-ACD8-27E3AE088D14}">
  <ds:schemaRefs>
    <ds:schemaRef ds:uri="http://schemas.microsoft.com/office/infopath/2007/PartnerControls"/>
    <ds:schemaRef ds:uri="40262f94-9f35-4ac3-9a90-690165a166b7"/>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purl.org/dc/dcmitype/"/>
    <ds:schemaRef ds:uri="http://purl.org/dc/terms/"/>
    <ds:schemaRef ds:uri="a4f35948-e619-41b3-aa29-22878b09cfd2"/>
    <ds:schemaRef ds:uri="http://www.w3.org/XML/1998/namespace"/>
  </ds:schemaRefs>
</ds:datastoreItem>
</file>

<file path=customXml/itemProps3.xml><?xml version="1.0" encoding="utf-8"?>
<ds:datastoreItem xmlns:ds="http://schemas.openxmlformats.org/officeDocument/2006/customXml" ds:itemID="{0875BD71-4A33-4FB7-88CA-777C4D9E6E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Blue atom design slides</Template>
  <TotalTime>8966</TotalTime>
  <Words>2042</Words>
  <Application>Microsoft Office PowerPoint</Application>
  <PresentationFormat>Custom</PresentationFormat>
  <Paragraphs>85</Paragraphs>
  <Slides>29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Cambria Math</vt:lpstr>
      <vt:lpstr>Century Gothic</vt:lpstr>
      <vt:lpstr>Courier New</vt:lpstr>
      <vt:lpstr>Symbol</vt:lpstr>
      <vt:lpstr>Wingdings</vt:lpstr>
      <vt:lpstr>Blue atom design template</vt:lpstr>
      <vt:lpstr>Creating Multispectral Imagery in LINUX Using MCIDAS-V</vt:lpstr>
      <vt:lpstr>Introduction</vt:lpstr>
      <vt:lpstr>This VIS image at 0.65 mm shows albedo in %, displayed as grey shades:</vt:lpstr>
      <vt:lpstr>This VIS image at 0.65 mm  shows albedo in terms of radiances expressed in brightness counts from 0 to 255, displayed as grey shades:</vt:lpstr>
      <vt:lpstr>How We See Color (see following slide)</vt:lpstr>
      <vt:lpstr>PowerPoint Presentation</vt:lpstr>
      <vt:lpstr>How we see satellite scenes in color on a computer screen</vt:lpstr>
      <vt:lpstr>Radiation reflected from opaque objects is the part of the incident radiation that is not absorbed by the object.</vt:lpstr>
      <vt:lpstr>Vegetation looks green because it absorbs blue and red wavelengths, but reflects more of the green wavelengths.</vt:lpstr>
      <vt:lpstr>It turns out that vegetation reflects even more radiation in the near IR wavelength at 0.86 mm than it does green light.  This is why we can use ABI Channel 3 as a surrogate for green, but it actually has to be “toned down” in the mix between the three different channels to get an image that does not look too green.</vt:lpstr>
      <vt:lpstr>PowerPoint Presentation</vt:lpstr>
      <vt:lpstr>In the following exercise you will build a full color (but not a *true* color) image using ABI Channels 1, 2, and 3 for blue, red, and green in the RGB scheme, even though Channel 3 is not actually a green channel.</vt:lpstr>
      <vt:lpstr>Open MCIDAS-V</vt:lpstr>
      <vt:lpstr>Opening McIDAS-V</vt:lpstr>
      <vt:lpstr>Point to Satellite Data</vt:lpstr>
      <vt:lpstr>PowerPoint Presentation</vt:lpstr>
      <vt:lpstr>Select Data</vt:lpstr>
      <vt:lpstr>PowerPoint Presentation</vt:lpstr>
      <vt:lpstr>PowerPoint Presentation</vt:lpstr>
      <vt:lpstr>Divide Your Display Window Into 4 Panels</vt:lpstr>
      <vt:lpstr>PowerPoint Presentation</vt:lpstr>
      <vt:lpstr>Display Different Channel Data in Different Panels</vt:lpstr>
      <vt:lpstr>Display Different Channel Data in Different Panels (cont’d)</vt:lpstr>
      <vt:lpstr>Display Different Channel Data in Different Panels (cont’d)</vt:lpstr>
      <vt:lpstr>PowerPoint Presentation</vt:lpstr>
      <vt:lpstr>Display Different Channel Data in Different Panels (cont’d)</vt:lpstr>
      <vt:lpstr>PowerPoint Presentation</vt:lpstr>
      <vt:lpstr>PowerPoint Presentation</vt:lpstr>
      <vt:lpstr>Changing Colors</vt:lpstr>
    </vt:vector>
  </TitlesOfParts>
  <Company>ERAU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Multispectral Imagery in LINUX Using MCIDAS-V</dc:title>
  <dc:creator>Muller, Bradley M.</dc:creator>
  <cp:lastModifiedBy>Muller, Bradley M.</cp:lastModifiedBy>
  <cp:revision>56</cp:revision>
  <dcterms:created xsi:type="dcterms:W3CDTF">2018-09-14T22:51:27Z</dcterms:created>
  <dcterms:modified xsi:type="dcterms:W3CDTF">2020-07-08T17:07:08Z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74069000</vt:r8>
  </property>
  <property fmtid="{D5CDD505-2E9C-101B-9397-08002B2CF9AE}" pid="3" name="HiddenCategoryTags">
    <vt:lpwstr/>
  </property>
  <property fmtid="{D5CDD505-2E9C-101B-9397-08002B2CF9AE}" pid="4" name="InternalTags">
    <vt:lpwstr/>
  </property>
  <property fmtid="{D5CDD505-2E9C-101B-9397-08002B2CF9AE}" pid="5" name="CategoryTags">
    <vt:lpwstr/>
  </property>
  <property fmtid="{D5CDD505-2E9C-101B-9397-08002B2CF9AE}" pid="6" name="Applications">
    <vt:lpwstr/>
  </property>
  <property fmtid="{D5CDD505-2E9C-101B-9397-08002B2CF9AE}" pid="7" name="CampaignTags">
    <vt:lpwstr/>
  </property>
  <property fmtid="{D5CDD505-2E9C-101B-9397-08002B2CF9AE}" pid="8" name="ScenarioTags">
    <vt:lpwstr/>
  </property>
  <property fmtid="{D5CDD505-2E9C-101B-9397-08002B2CF9AE}" pid="9" name="ContentTypeId">
    <vt:lpwstr>0x010100AA3F7D94069FF64A86F7DFF56D60E3BE</vt:lpwstr>
  </property>
  <property fmtid="{D5CDD505-2E9C-101B-9397-08002B2CF9AE}" pid="10" name="FeatureTags">
    <vt:lpwstr/>
  </property>
  <property fmtid="{D5CDD505-2E9C-101B-9397-08002B2CF9AE}" pid="11" name="LocalizationTags">
    <vt:lpwstr/>
  </property>
</Properties>
</file>