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9"/>
  </p:notesMasterIdLst>
  <p:sldIdLst>
    <p:sldId id="256" r:id="rId2"/>
    <p:sldId id="257" r:id="rId3"/>
    <p:sldId id="291" r:id="rId4"/>
    <p:sldId id="258" r:id="rId5"/>
    <p:sldId id="259" r:id="rId6"/>
    <p:sldId id="292" r:id="rId7"/>
    <p:sldId id="260" r:id="rId8"/>
    <p:sldId id="261" r:id="rId9"/>
    <p:sldId id="262" r:id="rId10"/>
    <p:sldId id="263" r:id="rId11"/>
    <p:sldId id="264" r:id="rId12"/>
    <p:sldId id="265" r:id="rId13"/>
    <p:sldId id="266" r:id="rId14"/>
    <p:sldId id="267" r:id="rId15"/>
    <p:sldId id="268" r:id="rId16"/>
    <p:sldId id="269" r:id="rId17"/>
    <p:sldId id="272" r:id="rId18"/>
    <p:sldId id="270" r:id="rId19"/>
    <p:sldId id="271" r:id="rId20"/>
    <p:sldId id="273" r:id="rId21"/>
    <p:sldId id="274" r:id="rId22"/>
    <p:sldId id="275" r:id="rId23"/>
    <p:sldId id="276" r:id="rId24"/>
    <p:sldId id="280" r:id="rId25"/>
    <p:sldId id="277" r:id="rId26"/>
    <p:sldId id="282" r:id="rId27"/>
    <p:sldId id="281" r:id="rId28"/>
    <p:sldId id="278" r:id="rId29"/>
    <p:sldId id="279" r:id="rId30"/>
    <p:sldId id="283" r:id="rId31"/>
    <p:sldId id="284" r:id="rId32"/>
    <p:sldId id="287" r:id="rId33"/>
    <p:sldId id="290" r:id="rId34"/>
    <p:sldId id="289" r:id="rId35"/>
    <p:sldId id="285" r:id="rId36"/>
    <p:sldId id="286" r:id="rId37"/>
    <p:sldId id="288" r:id="rId3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26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44DE3A29-00DE-476D-96AA-0F1C30B26AAD}" type="datetimeFigureOut">
              <a:rPr lang="en-US" smtClean="0"/>
              <a:t>10/1/2018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CAF9ABFE-A3AA-4A54-A6AA-39196D4B0251}" type="slidenum">
              <a:rPr lang="en-US" smtClean="0"/>
              <a:t>‹#›</a:t>
            </a:fld>
            <a:endParaRPr lang="en-US"/>
          </a:p>
        </p:txBody>
      </p:sp>
    </p:spTree>
    <p:extLst>
      <p:ext uri="{BB962C8B-B14F-4D97-AF65-F5344CB8AC3E}">
        <p14:creationId xmlns:p14="http://schemas.microsoft.com/office/powerpoint/2010/main" val="4007292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F9ABFE-A3AA-4A54-A6AA-39196D4B0251}" type="slidenum">
              <a:rPr lang="en-US" smtClean="0"/>
              <a:t>37</a:t>
            </a:fld>
            <a:endParaRPr lang="en-US"/>
          </a:p>
        </p:txBody>
      </p:sp>
    </p:spTree>
    <p:extLst>
      <p:ext uri="{BB962C8B-B14F-4D97-AF65-F5344CB8AC3E}">
        <p14:creationId xmlns:p14="http://schemas.microsoft.com/office/powerpoint/2010/main" val="3988989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C38516-62E3-4D05-A570-7B8C5008A83E}" type="datetimeFigureOut">
              <a:rPr lang="en-US" smtClean="0"/>
              <a:t>10/1/2018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5E58F-B4E3-4BAC-A96C-C53C06710521}" type="slidenum">
              <a:rPr lang="en-US" smtClean="0"/>
              <a:t>‹#›</a:t>
            </a:fld>
            <a:endParaRPr lang="en-US"/>
          </a:p>
        </p:txBody>
      </p:sp>
    </p:spTree>
    <p:extLst>
      <p:ext uri="{BB962C8B-B14F-4D97-AF65-F5344CB8AC3E}">
        <p14:creationId xmlns:p14="http://schemas.microsoft.com/office/powerpoint/2010/main" val="561582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C38516-62E3-4D05-A570-7B8C5008A83E}" type="datetimeFigureOut">
              <a:rPr lang="en-US" smtClean="0"/>
              <a:t>10/1/2018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5E58F-B4E3-4BAC-A96C-C53C06710521}" type="slidenum">
              <a:rPr lang="en-US" smtClean="0"/>
              <a:t>‹#›</a:t>
            </a:fld>
            <a:endParaRPr lang="en-US"/>
          </a:p>
        </p:txBody>
      </p:sp>
    </p:spTree>
    <p:extLst>
      <p:ext uri="{BB962C8B-B14F-4D97-AF65-F5344CB8AC3E}">
        <p14:creationId xmlns:p14="http://schemas.microsoft.com/office/powerpoint/2010/main" val="447134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C38516-62E3-4D05-A570-7B8C5008A83E}" type="datetimeFigureOut">
              <a:rPr lang="en-US" smtClean="0"/>
              <a:t>10/1/2018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5E58F-B4E3-4BAC-A96C-C53C06710521}" type="slidenum">
              <a:rPr lang="en-US" smtClean="0"/>
              <a:t>‹#›</a:t>
            </a:fld>
            <a:endParaRPr lang="en-US"/>
          </a:p>
        </p:txBody>
      </p:sp>
    </p:spTree>
    <p:extLst>
      <p:ext uri="{BB962C8B-B14F-4D97-AF65-F5344CB8AC3E}">
        <p14:creationId xmlns:p14="http://schemas.microsoft.com/office/powerpoint/2010/main" val="567922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C38516-62E3-4D05-A570-7B8C5008A83E}" type="datetimeFigureOut">
              <a:rPr lang="en-US" smtClean="0"/>
              <a:t>10/1/2018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5E58F-B4E3-4BAC-A96C-C53C06710521}" type="slidenum">
              <a:rPr lang="en-US" smtClean="0"/>
              <a:t>‹#›</a:t>
            </a:fld>
            <a:endParaRPr lang="en-US"/>
          </a:p>
        </p:txBody>
      </p:sp>
    </p:spTree>
    <p:extLst>
      <p:ext uri="{BB962C8B-B14F-4D97-AF65-F5344CB8AC3E}">
        <p14:creationId xmlns:p14="http://schemas.microsoft.com/office/powerpoint/2010/main" val="1837848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C38516-62E3-4D05-A570-7B8C5008A83E}" type="datetimeFigureOut">
              <a:rPr lang="en-US" smtClean="0"/>
              <a:t>10/1/2018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5E58F-B4E3-4BAC-A96C-C53C06710521}" type="slidenum">
              <a:rPr lang="en-US" smtClean="0"/>
              <a:t>‹#›</a:t>
            </a:fld>
            <a:endParaRPr lang="en-US"/>
          </a:p>
        </p:txBody>
      </p:sp>
    </p:spTree>
    <p:extLst>
      <p:ext uri="{BB962C8B-B14F-4D97-AF65-F5344CB8AC3E}">
        <p14:creationId xmlns:p14="http://schemas.microsoft.com/office/powerpoint/2010/main" val="4140166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C38516-62E3-4D05-A570-7B8C5008A83E}" type="datetimeFigureOut">
              <a:rPr lang="en-US" smtClean="0"/>
              <a:t>10/1/2018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25E58F-B4E3-4BAC-A96C-C53C06710521}" type="slidenum">
              <a:rPr lang="en-US" smtClean="0"/>
              <a:t>‹#›</a:t>
            </a:fld>
            <a:endParaRPr lang="en-US"/>
          </a:p>
        </p:txBody>
      </p:sp>
    </p:spTree>
    <p:extLst>
      <p:ext uri="{BB962C8B-B14F-4D97-AF65-F5344CB8AC3E}">
        <p14:creationId xmlns:p14="http://schemas.microsoft.com/office/powerpoint/2010/main" val="2134204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C38516-62E3-4D05-A570-7B8C5008A83E}" type="datetimeFigureOut">
              <a:rPr lang="en-US" smtClean="0"/>
              <a:t>10/1/2018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25E58F-B4E3-4BAC-A96C-C53C06710521}" type="slidenum">
              <a:rPr lang="en-US" smtClean="0"/>
              <a:t>‹#›</a:t>
            </a:fld>
            <a:endParaRPr lang="en-US"/>
          </a:p>
        </p:txBody>
      </p:sp>
    </p:spTree>
    <p:extLst>
      <p:ext uri="{BB962C8B-B14F-4D97-AF65-F5344CB8AC3E}">
        <p14:creationId xmlns:p14="http://schemas.microsoft.com/office/powerpoint/2010/main" val="4080490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38516-62E3-4D05-A570-7B8C5008A83E}" type="datetimeFigureOut">
              <a:rPr lang="en-US" smtClean="0"/>
              <a:t>10/1/2018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25E58F-B4E3-4BAC-A96C-C53C06710521}" type="slidenum">
              <a:rPr lang="en-US" smtClean="0"/>
              <a:t>‹#›</a:t>
            </a:fld>
            <a:endParaRPr lang="en-US"/>
          </a:p>
        </p:txBody>
      </p:sp>
    </p:spTree>
    <p:extLst>
      <p:ext uri="{BB962C8B-B14F-4D97-AF65-F5344CB8AC3E}">
        <p14:creationId xmlns:p14="http://schemas.microsoft.com/office/powerpoint/2010/main" val="2361106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C38516-62E3-4D05-A570-7B8C5008A83E}" type="datetimeFigureOut">
              <a:rPr lang="en-US" smtClean="0"/>
              <a:t>10/1/2018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25E58F-B4E3-4BAC-A96C-C53C06710521}" type="slidenum">
              <a:rPr lang="en-US" smtClean="0"/>
              <a:t>‹#›</a:t>
            </a:fld>
            <a:endParaRPr lang="en-US"/>
          </a:p>
        </p:txBody>
      </p:sp>
    </p:spTree>
    <p:extLst>
      <p:ext uri="{BB962C8B-B14F-4D97-AF65-F5344CB8AC3E}">
        <p14:creationId xmlns:p14="http://schemas.microsoft.com/office/powerpoint/2010/main" val="2475569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C38516-62E3-4D05-A570-7B8C5008A83E}" type="datetimeFigureOut">
              <a:rPr lang="en-US" smtClean="0"/>
              <a:t>10/1/2018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25E58F-B4E3-4BAC-A96C-C53C06710521}" type="slidenum">
              <a:rPr lang="en-US" smtClean="0"/>
              <a:t>‹#›</a:t>
            </a:fld>
            <a:endParaRPr lang="en-US"/>
          </a:p>
        </p:txBody>
      </p:sp>
    </p:spTree>
    <p:extLst>
      <p:ext uri="{BB962C8B-B14F-4D97-AF65-F5344CB8AC3E}">
        <p14:creationId xmlns:p14="http://schemas.microsoft.com/office/powerpoint/2010/main" val="1608869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C38516-62E3-4D05-A570-7B8C5008A83E}" type="datetimeFigureOut">
              <a:rPr lang="en-US" smtClean="0"/>
              <a:t>10/1/2018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25E58F-B4E3-4BAC-A96C-C53C06710521}" type="slidenum">
              <a:rPr lang="en-US" smtClean="0"/>
              <a:t>‹#›</a:t>
            </a:fld>
            <a:endParaRPr lang="en-US"/>
          </a:p>
        </p:txBody>
      </p:sp>
    </p:spTree>
    <p:extLst>
      <p:ext uri="{BB962C8B-B14F-4D97-AF65-F5344CB8AC3E}">
        <p14:creationId xmlns:p14="http://schemas.microsoft.com/office/powerpoint/2010/main" val="513984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C38516-62E3-4D05-A570-7B8C5008A83E}" type="datetimeFigureOut">
              <a:rPr lang="en-US" smtClean="0"/>
              <a:t>10/1/2018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25E58F-B4E3-4BAC-A96C-C53C06710521}" type="slidenum">
              <a:rPr lang="en-US" smtClean="0"/>
              <a:t>‹#›</a:t>
            </a:fld>
            <a:endParaRPr lang="en-US"/>
          </a:p>
        </p:txBody>
      </p:sp>
    </p:spTree>
    <p:extLst>
      <p:ext uri="{BB962C8B-B14F-4D97-AF65-F5344CB8AC3E}">
        <p14:creationId xmlns:p14="http://schemas.microsoft.com/office/powerpoint/2010/main" val="37042742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www.sonoma.edu/users/f/freidel/global/372lec2images.ht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eather.msfc.nasa.gov/GOES/goeswestpacus.html" TargetMode="External"/><Relationship Id="rId2" Type="http://schemas.openxmlformats.org/officeDocument/2006/relationships/hyperlink" Target="http://weather.msfc.nasa.gov/GOES/goeseastconus.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6000" b="1" dirty="0" smtClean="0">
                <a:solidFill>
                  <a:srgbClr val="FFC000"/>
                </a:solidFill>
              </a:rPr>
              <a:t>Geographic Features in Satellite Imagery</a:t>
            </a:r>
            <a:endParaRPr lang="en-US" sz="6000" b="1" dirty="0">
              <a:solidFill>
                <a:srgbClr val="FFC000"/>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327758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5843225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89508" cy="6892131"/>
          </a:xfrm>
        </p:spPr>
      </p:pic>
    </p:spTree>
    <p:extLst>
      <p:ext uri="{BB962C8B-B14F-4D97-AF65-F5344CB8AC3E}">
        <p14:creationId xmlns:p14="http://schemas.microsoft.com/office/powerpoint/2010/main" val="1796728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dirty="0" smtClean="0"/>
              <a:t>Inland Water Features</a:t>
            </a:r>
            <a:endParaRPr lang="en-US" dirty="0"/>
          </a:p>
        </p:txBody>
      </p:sp>
      <p:sp>
        <p:nvSpPr>
          <p:cNvPr id="3" name="Content Placeholder 2"/>
          <p:cNvSpPr>
            <a:spLocks noGrp="1"/>
          </p:cNvSpPr>
          <p:nvPr>
            <p:ph idx="1"/>
          </p:nvPr>
        </p:nvSpPr>
        <p:spPr>
          <a:xfrm>
            <a:off x="457200" y="762000"/>
            <a:ext cx="8229600" cy="5943600"/>
          </a:xfrm>
        </p:spPr>
        <p:txBody>
          <a:bodyPr>
            <a:normAutofit fontScale="85000" lnSpcReduction="20000"/>
          </a:bodyPr>
          <a:lstStyle/>
          <a:p>
            <a:r>
              <a:rPr lang="en-US" dirty="0" smtClean="0"/>
              <a:t>Lakes and Rivers also show up well on satellite imagery in cloud-free areas.</a:t>
            </a:r>
          </a:p>
          <a:p>
            <a:r>
              <a:rPr lang="en-US" dirty="0" smtClean="0"/>
              <a:t>Some rivers and lakes are too small to show up on visible satellite imagery.  Keep in mind that the nominal resolution of the GOES visible channels is ½ or 1 km, and that is the highest resolution it can achieve at the satellite </a:t>
            </a:r>
            <a:r>
              <a:rPr lang="en-US" dirty="0" err="1" smtClean="0"/>
              <a:t>subpoint</a:t>
            </a:r>
            <a:r>
              <a:rPr lang="en-US" dirty="0" smtClean="0"/>
              <a:t>.  Locations not directly under the satellite will have even lower resolution.</a:t>
            </a:r>
            <a:endParaRPr lang="en-US" dirty="0"/>
          </a:p>
          <a:p>
            <a:r>
              <a:rPr lang="en-US" dirty="0" smtClean="0"/>
              <a:t>Even though a river may be less than 1 km or ½ km across, it may still show up in the satellite imagery.  The low albedo of the river itself combined with the low albedo of vegetation and dark soil in the fertile floodplain around the river often enables it to be clearly identifiable as a long, narrow, winding, dark feature in the visible (see St. John's River in the following images).</a:t>
            </a:r>
            <a:endParaRPr lang="en-US" dirty="0"/>
          </a:p>
        </p:txBody>
      </p:sp>
    </p:spTree>
    <p:extLst>
      <p:ext uri="{BB962C8B-B14F-4D97-AF65-F5344CB8AC3E}">
        <p14:creationId xmlns:p14="http://schemas.microsoft.com/office/powerpoint/2010/main" val="30135216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91" y="0"/>
            <a:ext cx="9113309" cy="6834982"/>
          </a:xfrm>
        </p:spPr>
      </p:pic>
    </p:spTree>
    <p:extLst>
      <p:ext uri="{BB962C8B-B14F-4D97-AF65-F5344CB8AC3E}">
        <p14:creationId xmlns:p14="http://schemas.microsoft.com/office/powerpoint/2010/main" val="1484297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00" y="53182"/>
            <a:ext cx="9118599" cy="6838949"/>
          </a:xfrm>
        </p:spPr>
      </p:pic>
    </p:spTree>
    <p:extLst>
      <p:ext uri="{BB962C8B-B14F-4D97-AF65-F5344CB8AC3E}">
        <p14:creationId xmlns:p14="http://schemas.microsoft.com/office/powerpoint/2010/main" val="17926468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Indications of Terrain</a:t>
            </a:r>
            <a:endParaRPr lang="en-US" dirty="0"/>
          </a:p>
        </p:txBody>
      </p:sp>
      <p:sp>
        <p:nvSpPr>
          <p:cNvPr id="3" name="Content Placeholder 2"/>
          <p:cNvSpPr>
            <a:spLocks noGrp="1"/>
          </p:cNvSpPr>
          <p:nvPr>
            <p:ph idx="1"/>
          </p:nvPr>
        </p:nvSpPr>
        <p:spPr/>
        <p:txBody>
          <a:bodyPr/>
          <a:lstStyle/>
          <a:p>
            <a:r>
              <a:rPr lang="en-US" dirty="0" smtClean="0"/>
              <a:t>Heavily vegetated and wooded areas have low albedo and look dark on satellite imagery.  Since mountainous regions often are heavily forested, they often look darker than surrounding areas on visible satellite imagery.</a:t>
            </a:r>
            <a:br>
              <a:rPr lang="en-US" dirty="0" smtClean="0"/>
            </a:br>
            <a:endParaRPr lang="en-US" dirty="0"/>
          </a:p>
        </p:txBody>
      </p:sp>
    </p:spTree>
    <p:extLst>
      <p:ext uri="{BB962C8B-B14F-4D97-AF65-F5344CB8AC3E}">
        <p14:creationId xmlns:p14="http://schemas.microsoft.com/office/powerpoint/2010/main" val="28795765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86" y="0"/>
            <a:ext cx="9174480" cy="6553200"/>
          </a:xfrm>
        </p:spPr>
      </p:pic>
    </p:spTree>
    <p:extLst>
      <p:ext uri="{BB962C8B-B14F-4D97-AF65-F5344CB8AC3E}">
        <p14:creationId xmlns:p14="http://schemas.microsoft.com/office/powerpoint/2010/main" val="26802634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0"/>
            <a:ext cx="5791199" cy="6848987"/>
          </a:xfrm>
        </p:spPr>
      </p:pic>
    </p:spTree>
    <p:extLst>
      <p:ext uri="{BB962C8B-B14F-4D97-AF65-F5344CB8AC3E}">
        <p14:creationId xmlns:p14="http://schemas.microsoft.com/office/powerpoint/2010/main" val="12590396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Land Surface Albedo Differences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066800"/>
            <a:ext cx="7589309" cy="5691982"/>
          </a:xfrm>
        </p:spPr>
      </p:pic>
    </p:spTree>
    <p:extLst>
      <p:ext uri="{BB962C8B-B14F-4D97-AF65-F5344CB8AC3E}">
        <p14:creationId xmlns:p14="http://schemas.microsoft.com/office/powerpoint/2010/main" val="26287029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108868"/>
            <a:ext cx="7665509" cy="5749132"/>
          </a:xfrm>
        </p:spPr>
      </p:pic>
      <p:sp>
        <p:nvSpPr>
          <p:cNvPr id="5" name="Title 4"/>
          <p:cNvSpPr>
            <a:spLocks noGrp="1"/>
          </p:cNvSpPr>
          <p:nvPr>
            <p:ph type="title"/>
          </p:nvPr>
        </p:nvSpPr>
        <p:spPr>
          <a:xfrm>
            <a:off x="0" y="0"/>
            <a:ext cx="9144000" cy="1143000"/>
          </a:xfrm>
        </p:spPr>
        <p:txBody>
          <a:bodyPr>
            <a:normAutofit fontScale="90000"/>
          </a:bodyPr>
          <a:lstStyle/>
          <a:p>
            <a:r>
              <a:rPr lang="en-US" dirty="0" smtClean="0"/>
              <a:t>Albedo Varies with Time of Day—Low Sun Angle is Darker—Below: early morning</a:t>
            </a:r>
            <a:endParaRPr lang="en-US" dirty="0"/>
          </a:p>
        </p:txBody>
      </p:sp>
    </p:spTree>
    <p:extLst>
      <p:ext uri="{BB962C8B-B14F-4D97-AF65-F5344CB8AC3E}">
        <p14:creationId xmlns:p14="http://schemas.microsoft.com/office/powerpoint/2010/main" val="22579491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Features Require Contrast</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Geographical features best seen in cloud-free VIS imagery during daylight hours.  Can also be seen in cloud-free  IR imagery when there is a spatial temperature difference that makes them show up.</a:t>
            </a:r>
          </a:p>
          <a:p>
            <a:endParaRPr lang="en-US" dirty="0" smtClean="0"/>
          </a:p>
          <a:p>
            <a:r>
              <a:rPr lang="en-US" dirty="0" smtClean="0"/>
              <a:t>Features show up when there is contrast in the imagery.</a:t>
            </a:r>
          </a:p>
          <a:p>
            <a:endParaRPr lang="en-US" dirty="0" smtClean="0"/>
          </a:p>
          <a:p>
            <a:r>
              <a:rPr lang="en-US" dirty="0" smtClean="0"/>
              <a:t>Contrast in VIS </a:t>
            </a:r>
            <a:r>
              <a:rPr lang="en-US" dirty="0" err="1" smtClean="0"/>
              <a:t>magery</a:t>
            </a:r>
            <a:r>
              <a:rPr lang="en-US" dirty="0" smtClean="0"/>
              <a:t> is due to albedo differences of different surfaces.</a:t>
            </a:r>
          </a:p>
          <a:p>
            <a:endParaRPr lang="en-US" dirty="0" smtClean="0"/>
          </a:p>
          <a:p>
            <a:r>
              <a:rPr lang="en-US" dirty="0" smtClean="0"/>
              <a:t>Contrast in IR imagery is due to temperature differences (could also be due to emissivity differences, but we will ignore those).</a:t>
            </a:r>
            <a:endParaRPr lang="en-US" dirty="0"/>
          </a:p>
        </p:txBody>
      </p:sp>
    </p:spTree>
    <p:extLst>
      <p:ext uri="{BB962C8B-B14F-4D97-AF65-F5344CB8AC3E}">
        <p14:creationId xmlns:p14="http://schemas.microsoft.com/office/powerpoint/2010/main" val="3996617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91" y="0"/>
            <a:ext cx="9144000" cy="6858000"/>
          </a:xfrm>
        </p:spPr>
      </p:pic>
    </p:spTree>
    <p:extLst>
      <p:ext uri="{BB962C8B-B14F-4D97-AF65-F5344CB8AC3E}">
        <p14:creationId xmlns:p14="http://schemas.microsoft.com/office/powerpoint/2010/main" val="532478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Snow Surfaces-High But Varying Albedo</a:t>
            </a:r>
            <a:endParaRPr lang="en-US" dirty="0"/>
          </a:p>
        </p:txBody>
      </p:sp>
      <p:sp>
        <p:nvSpPr>
          <p:cNvPr id="3" name="Content Placeholder 2"/>
          <p:cNvSpPr>
            <a:spLocks noGrp="1"/>
          </p:cNvSpPr>
          <p:nvPr>
            <p:ph idx="1"/>
          </p:nvPr>
        </p:nvSpPr>
        <p:spPr/>
        <p:txBody>
          <a:bodyPr/>
          <a:lstStyle/>
          <a:p>
            <a:r>
              <a:rPr lang="en-US" dirty="0" smtClean="0"/>
              <a:t>Mountainous snow features show “dendritic” (branch-like) pattern due to shapes of ridge-tops.</a:t>
            </a:r>
          </a:p>
          <a:p>
            <a:r>
              <a:rPr lang="en-US" dirty="0" smtClean="0"/>
              <a:t>Non-mountainous snow features show considerable albedo variations—look sort of patchy (trees, melting, fields, </a:t>
            </a:r>
            <a:r>
              <a:rPr lang="en-US" dirty="0" err="1" smtClean="0"/>
              <a:t>etc</a:t>
            </a:r>
            <a:r>
              <a:rPr lang="en-US" dirty="0" smtClean="0"/>
              <a:t>).</a:t>
            </a:r>
          </a:p>
          <a:p>
            <a:r>
              <a:rPr lang="en-US" dirty="0" smtClean="0"/>
              <a:t>Ice-covered snow uniformly bright.</a:t>
            </a:r>
            <a:endParaRPr lang="en-US" dirty="0"/>
          </a:p>
        </p:txBody>
      </p:sp>
    </p:spTree>
    <p:extLst>
      <p:ext uri="{BB962C8B-B14F-4D97-AF65-F5344CB8AC3E}">
        <p14:creationId xmlns:p14="http://schemas.microsoft.com/office/powerpoint/2010/main" val="21859993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r>
              <a:rPr lang="en-US" dirty="0" smtClean="0"/>
              <a:t>Dendritic Mountain-top Snow and Ice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543166"/>
            <a:ext cx="8402109" cy="6301582"/>
          </a:xfrm>
        </p:spPr>
      </p:pic>
    </p:spTree>
    <p:extLst>
      <p:ext uri="{BB962C8B-B14F-4D97-AF65-F5344CB8AC3E}">
        <p14:creationId xmlns:p14="http://schemas.microsoft.com/office/powerpoint/2010/main" val="28420734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1"/>
            <a:ext cx="9220200" cy="6915150"/>
          </a:xfrm>
        </p:spPr>
      </p:pic>
    </p:spTree>
    <p:extLst>
      <p:ext uri="{BB962C8B-B14F-4D97-AF65-F5344CB8AC3E}">
        <p14:creationId xmlns:p14="http://schemas.microsoft.com/office/powerpoint/2010/main" val="31857282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14600"/>
            <a:ext cx="8229600" cy="1143000"/>
          </a:xfrm>
        </p:spPr>
        <p:txBody>
          <a:bodyPr/>
          <a:lstStyle/>
          <a:p>
            <a:r>
              <a:rPr lang="en-US" dirty="0" smtClean="0"/>
              <a:t>Non-mountainous Snow Patterns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954777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00" y="0"/>
            <a:ext cx="9169400" cy="6877050"/>
          </a:xfrm>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33078789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909" y="-42068"/>
            <a:ext cx="9200090" cy="6900068"/>
          </a:xfrm>
        </p:spPr>
      </p:pic>
    </p:spTree>
    <p:extLst>
      <p:ext uri="{BB962C8B-B14F-4D97-AF65-F5344CB8AC3E}">
        <p14:creationId xmlns:p14="http://schemas.microsoft.com/office/powerpoint/2010/main" val="41105791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214908" cy="6911181"/>
          </a:xfrm>
        </p:spPr>
      </p:pic>
    </p:spTree>
    <p:extLst>
      <p:ext uri="{BB962C8B-B14F-4D97-AF65-F5344CB8AC3E}">
        <p14:creationId xmlns:p14="http://schemas.microsoft.com/office/powerpoint/2010/main" val="9550713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7312082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6649809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Note on “Visible” Channels</a:t>
            </a:r>
            <a:endParaRPr lang="en-US" dirty="0"/>
          </a:p>
        </p:txBody>
      </p:sp>
      <p:sp>
        <p:nvSpPr>
          <p:cNvPr id="3" name="Content Placeholder 2"/>
          <p:cNvSpPr>
            <a:spLocks noGrp="1"/>
          </p:cNvSpPr>
          <p:nvPr>
            <p:ph idx="1"/>
          </p:nvPr>
        </p:nvSpPr>
        <p:spPr/>
        <p:txBody>
          <a:bodyPr>
            <a:normAutofit fontScale="92500"/>
          </a:bodyPr>
          <a:lstStyle/>
          <a:p>
            <a:r>
              <a:rPr lang="en-US" dirty="0" smtClean="0"/>
              <a:t>For geostationary satellites ≤ GOES-15, “visible” refers to 0.65µm (red) channels.</a:t>
            </a:r>
          </a:p>
          <a:p>
            <a:r>
              <a:rPr lang="en-US" dirty="0" smtClean="0"/>
              <a:t>For GOES-16/17+ we will use “visible” to refer to the 0.64µm (red) channels.</a:t>
            </a:r>
          </a:p>
          <a:p>
            <a:r>
              <a:rPr lang="en-US" dirty="0" smtClean="0"/>
              <a:t>While there is a blue “visible” 0.47µm channel as well, it has a slightly hazier look due to greater molecular and particle scattering of blue light.</a:t>
            </a:r>
          </a:p>
          <a:p>
            <a:r>
              <a:rPr lang="en-US" dirty="0" smtClean="0"/>
              <a:t>Red is a “cleaner” window for geographic applications.</a:t>
            </a:r>
            <a:endParaRPr lang="en-US" dirty="0"/>
          </a:p>
        </p:txBody>
      </p:sp>
    </p:spTree>
    <p:extLst>
      <p:ext uri="{BB962C8B-B14F-4D97-AF65-F5344CB8AC3E}">
        <p14:creationId xmlns:p14="http://schemas.microsoft.com/office/powerpoint/2010/main" val="21986547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r>
              <a:rPr lang="en-US" dirty="0" smtClean="0"/>
              <a:t>IR Imagery—Contrast Due to Temperature </a:t>
            </a:r>
            <a:r>
              <a:rPr lang="en-US" i="1" dirty="0" smtClean="0"/>
              <a:t>Differences</a:t>
            </a:r>
            <a:endParaRPr lang="en-US" dirty="0"/>
          </a:p>
        </p:txBody>
      </p:sp>
      <p:sp>
        <p:nvSpPr>
          <p:cNvPr id="3" name="Content Placeholder 2"/>
          <p:cNvSpPr>
            <a:spLocks noGrp="1"/>
          </p:cNvSpPr>
          <p:nvPr>
            <p:ph idx="1"/>
          </p:nvPr>
        </p:nvSpPr>
        <p:spPr>
          <a:xfrm>
            <a:off x="457200" y="1295400"/>
            <a:ext cx="8229600" cy="5562600"/>
          </a:xfrm>
        </p:spPr>
        <p:txBody>
          <a:bodyPr>
            <a:normAutofit fontScale="77500" lnSpcReduction="20000"/>
          </a:bodyPr>
          <a:lstStyle/>
          <a:p>
            <a:r>
              <a:rPr lang="en-US" dirty="0" smtClean="0"/>
              <a:t>In IR, warm temperatures are shown as dark, and cool temperatures are shown as light.</a:t>
            </a:r>
          </a:p>
          <a:p>
            <a:r>
              <a:rPr lang="en-US" dirty="0" smtClean="0"/>
              <a:t>Grey shade differences indicate temperature differences.</a:t>
            </a:r>
          </a:p>
          <a:p>
            <a:r>
              <a:rPr lang="en-US" dirty="0" smtClean="0"/>
              <a:t>Geographic features only show up if there is a temperature difference between one surface and another (or if there is an emissivity difference—we will ignore those and assume that the surfaces are emitting like a blackbody, i.e., with 100% efficiency for their temperature).</a:t>
            </a:r>
          </a:p>
          <a:p>
            <a:r>
              <a:rPr lang="en-US" dirty="0" smtClean="0"/>
              <a:t>Land/water show up best (when there is a temperature difference).</a:t>
            </a:r>
          </a:p>
          <a:p>
            <a:r>
              <a:rPr lang="en-US" dirty="0" smtClean="0"/>
              <a:t>In theory, the urban heat-island effect can show up in satellite imagery.  In practice, I never notice it in geostationary imagery—perhaps it shows up in polar orbiting IR images (see </a:t>
            </a:r>
            <a:r>
              <a:rPr lang="en-US" dirty="0" err="1" smtClean="0"/>
              <a:t>text</a:t>
            </a:r>
            <a:r>
              <a:rPr lang="en-US" dirty="0" err="1" smtClean="0">
                <a:sym typeface="Wingdings" pitchFamily="2" charset="2"/>
              </a:rPr>
              <a:t>CD-ROM</a:t>
            </a:r>
            <a:r>
              <a:rPr lang="en-US" dirty="0" smtClean="0">
                <a:sym typeface="Wingdings" pitchFamily="2" charset="2"/>
              </a:rPr>
              <a:t>).</a:t>
            </a:r>
            <a:endParaRPr lang="en-US" dirty="0"/>
          </a:p>
        </p:txBody>
      </p:sp>
    </p:spTree>
    <p:extLst>
      <p:ext uri="{BB962C8B-B14F-4D97-AF65-F5344CB8AC3E}">
        <p14:creationId xmlns:p14="http://schemas.microsoft.com/office/powerpoint/2010/main" val="27722129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24270" cy="6215806"/>
          </a:xfrm>
        </p:spPr>
      </p:pic>
      <p:sp>
        <p:nvSpPr>
          <p:cNvPr id="3" name="TextBox 2"/>
          <p:cNvSpPr txBox="1"/>
          <p:nvPr/>
        </p:nvSpPr>
        <p:spPr>
          <a:xfrm>
            <a:off x="1219200" y="6248399"/>
            <a:ext cx="6858000" cy="584775"/>
          </a:xfrm>
          <a:prstGeom prst="rect">
            <a:avLst/>
          </a:prstGeom>
          <a:noFill/>
        </p:spPr>
        <p:txBody>
          <a:bodyPr wrap="square" rtlCol="0">
            <a:spAutoFit/>
          </a:bodyPr>
          <a:lstStyle/>
          <a:p>
            <a:r>
              <a:rPr lang="en-US" sz="3200" dirty="0" smtClean="0"/>
              <a:t>IR image of Western United States.</a:t>
            </a:r>
            <a:endParaRPr lang="en-US" sz="3200" dirty="0"/>
          </a:p>
        </p:txBody>
      </p:sp>
    </p:spTree>
    <p:extLst>
      <p:ext uri="{BB962C8B-B14F-4D97-AF65-F5344CB8AC3E}">
        <p14:creationId xmlns:p14="http://schemas.microsoft.com/office/powerpoint/2010/main" val="23973906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16" y="1"/>
            <a:ext cx="9172116" cy="6248400"/>
          </a:xfrm>
        </p:spPr>
      </p:pic>
      <p:sp>
        <p:nvSpPr>
          <p:cNvPr id="5" name="TextBox 4"/>
          <p:cNvSpPr txBox="1"/>
          <p:nvPr/>
        </p:nvSpPr>
        <p:spPr>
          <a:xfrm>
            <a:off x="838200" y="6248399"/>
            <a:ext cx="7848600" cy="584775"/>
          </a:xfrm>
          <a:prstGeom prst="rect">
            <a:avLst/>
          </a:prstGeom>
          <a:noFill/>
        </p:spPr>
        <p:txBody>
          <a:bodyPr wrap="square" rtlCol="0">
            <a:spAutoFit/>
          </a:bodyPr>
          <a:lstStyle/>
          <a:p>
            <a:r>
              <a:rPr lang="en-US" sz="3200" dirty="0" smtClean="0"/>
              <a:t>IR image of Western United States with map.</a:t>
            </a:r>
            <a:endParaRPr lang="en-US" sz="3200" dirty="0"/>
          </a:p>
        </p:txBody>
      </p:sp>
    </p:spTree>
    <p:extLst>
      <p:ext uri="{BB962C8B-B14F-4D97-AF65-F5344CB8AC3E}">
        <p14:creationId xmlns:p14="http://schemas.microsoft.com/office/powerpoint/2010/main" val="3856181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30" y="0"/>
            <a:ext cx="9124270" cy="6215805"/>
          </a:xfrm>
        </p:spPr>
      </p:pic>
      <p:sp>
        <p:nvSpPr>
          <p:cNvPr id="5" name="TextBox 4"/>
          <p:cNvSpPr txBox="1"/>
          <p:nvPr/>
        </p:nvSpPr>
        <p:spPr>
          <a:xfrm>
            <a:off x="381000" y="6248399"/>
            <a:ext cx="8610600" cy="584775"/>
          </a:xfrm>
          <a:prstGeom prst="rect">
            <a:avLst/>
          </a:prstGeom>
          <a:noFill/>
        </p:spPr>
        <p:txBody>
          <a:bodyPr wrap="square" rtlCol="0">
            <a:spAutoFit/>
          </a:bodyPr>
          <a:lstStyle/>
          <a:p>
            <a:r>
              <a:rPr lang="en-US" sz="3200" dirty="0" smtClean="0"/>
              <a:t>Visible image of Western United States with map.</a:t>
            </a:r>
            <a:endParaRPr lang="en-US" sz="3200" dirty="0"/>
          </a:p>
        </p:txBody>
      </p:sp>
    </p:spTree>
    <p:extLst>
      <p:ext uri="{BB962C8B-B14F-4D97-AF65-F5344CB8AC3E}">
        <p14:creationId xmlns:p14="http://schemas.microsoft.com/office/powerpoint/2010/main" val="6910228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23" t="23290" r="64735" b="19271"/>
          <a:stretch/>
        </p:blipFill>
        <p:spPr>
          <a:xfrm>
            <a:off x="2971800" y="-1"/>
            <a:ext cx="6172200" cy="6559237"/>
          </a:xfrm>
        </p:spPr>
      </p:pic>
      <p:sp>
        <p:nvSpPr>
          <p:cNvPr id="5" name="TextBox 4"/>
          <p:cNvSpPr txBox="1"/>
          <p:nvPr/>
        </p:nvSpPr>
        <p:spPr>
          <a:xfrm>
            <a:off x="304800" y="1447800"/>
            <a:ext cx="2819400" cy="4031873"/>
          </a:xfrm>
          <a:prstGeom prst="rect">
            <a:avLst/>
          </a:prstGeom>
          <a:noFill/>
        </p:spPr>
        <p:txBody>
          <a:bodyPr wrap="square" rtlCol="0">
            <a:spAutoFit/>
          </a:bodyPr>
          <a:lstStyle/>
          <a:p>
            <a:r>
              <a:rPr lang="en-US" sz="3200" dirty="0" smtClean="0"/>
              <a:t>Terrain of the Western United States—the similarity with patterns in IR and visible imagery is obvious.</a:t>
            </a:r>
            <a:endParaRPr lang="en-US" sz="3200" dirty="0"/>
          </a:p>
        </p:txBody>
      </p:sp>
      <p:sp>
        <p:nvSpPr>
          <p:cNvPr id="6" name="TextBox 5"/>
          <p:cNvSpPr txBox="1"/>
          <p:nvPr/>
        </p:nvSpPr>
        <p:spPr>
          <a:xfrm>
            <a:off x="3352800" y="5882452"/>
            <a:ext cx="5410200" cy="646331"/>
          </a:xfrm>
          <a:prstGeom prst="rect">
            <a:avLst/>
          </a:prstGeom>
          <a:noFill/>
        </p:spPr>
        <p:txBody>
          <a:bodyPr wrap="square" rtlCol="0">
            <a:spAutoFit/>
          </a:bodyPr>
          <a:lstStyle/>
          <a:p>
            <a:r>
              <a:rPr lang="en-US" dirty="0" smtClean="0"/>
              <a:t>Copyright 1995 Ray Sterner, Johns Hopkins University Applied Physics Laboratory.</a:t>
            </a:r>
            <a:endParaRPr lang="en-US" dirty="0"/>
          </a:p>
        </p:txBody>
      </p:sp>
    </p:spTree>
    <p:extLst>
      <p:ext uri="{BB962C8B-B14F-4D97-AF65-F5344CB8AC3E}">
        <p14:creationId xmlns:p14="http://schemas.microsoft.com/office/powerpoint/2010/main" val="23923304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848" y="0"/>
            <a:ext cx="9172117" cy="6248400"/>
          </a:xfrm>
        </p:spPr>
      </p:pic>
      <p:sp>
        <p:nvSpPr>
          <p:cNvPr id="3" name="TextBox 2"/>
          <p:cNvSpPr txBox="1"/>
          <p:nvPr/>
        </p:nvSpPr>
        <p:spPr>
          <a:xfrm>
            <a:off x="609600" y="6324600"/>
            <a:ext cx="8077200" cy="523220"/>
          </a:xfrm>
          <a:prstGeom prst="rect">
            <a:avLst/>
          </a:prstGeom>
          <a:noFill/>
        </p:spPr>
        <p:txBody>
          <a:bodyPr wrap="square" rtlCol="0">
            <a:spAutoFit/>
          </a:bodyPr>
          <a:lstStyle/>
          <a:p>
            <a:r>
              <a:rPr lang="en-US" sz="2800" dirty="0" smtClean="0"/>
              <a:t>IR image of </a:t>
            </a:r>
            <a:r>
              <a:rPr lang="en-US" sz="2800" dirty="0"/>
              <a:t>M</a:t>
            </a:r>
            <a:r>
              <a:rPr lang="en-US" sz="2800" dirty="0" smtClean="0"/>
              <a:t>iddle </a:t>
            </a:r>
            <a:r>
              <a:rPr lang="en-US" sz="2800" dirty="0"/>
              <a:t>E</a:t>
            </a:r>
            <a:r>
              <a:rPr lang="en-US" sz="2800" dirty="0" smtClean="0"/>
              <a:t>ast and northeastern Africa.</a:t>
            </a:r>
            <a:endParaRPr lang="en-US" sz="2800" dirty="0"/>
          </a:p>
        </p:txBody>
      </p:sp>
    </p:spTree>
    <p:extLst>
      <p:ext uri="{BB962C8B-B14F-4D97-AF65-F5344CB8AC3E}">
        <p14:creationId xmlns:p14="http://schemas.microsoft.com/office/powerpoint/2010/main" val="23917928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846" y="0"/>
            <a:ext cx="9172116" cy="6248400"/>
          </a:xfrm>
        </p:spPr>
      </p:pic>
      <p:sp>
        <p:nvSpPr>
          <p:cNvPr id="4" name="TextBox 3"/>
          <p:cNvSpPr txBox="1"/>
          <p:nvPr/>
        </p:nvSpPr>
        <p:spPr>
          <a:xfrm>
            <a:off x="609600" y="6324600"/>
            <a:ext cx="8077200" cy="523220"/>
          </a:xfrm>
          <a:prstGeom prst="rect">
            <a:avLst/>
          </a:prstGeom>
          <a:noFill/>
        </p:spPr>
        <p:txBody>
          <a:bodyPr wrap="square" rtlCol="0">
            <a:spAutoFit/>
          </a:bodyPr>
          <a:lstStyle/>
          <a:p>
            <a:r>
              <a:rPr lang="en-US" sz="2800" dirty="0" smtClean="0"/>
              <a:t>IR image of </a:t>
            </a:r>
            <a:r>
              <a:rPr lang="en-US" sz="2800" dirty="0"/>
              <a:t>M</a:t>
            </a:r>
            <a:r>
              <a:rPr lang="en-US" sz="2800" dirty="0" smtClean="0"/>
              <a:t>iddle </a:t>
            </a:r>
            <a:r>
              <a:rPr lang="en-US" sz="2800" dirty="0"/>
              <a:t>E</a:t>
            </a:r>
            <a:r>
              <a:rPr lang="en-US" sz="2800" dirty="0" smtClean="0"/>
              <a:t>ast and northeastern Africa.</a:t>
            </a:r>
            <a:endParaRPr lang="en-US" sz="2800" dirty="0"/>
          </a:p>
        </p:txBody>
      </p:sp>
    </p:spTree>
    <p:extLst>
      <p:ext uri="{BB962C8B-B14F-4D97-AF65-F5344CB8AC3E}">
        <p14:creationId xmlns:p14="http://schemas.microsoft.com/office/powerpoint/2010/main" val="15041232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846" y="0"/>
            <a:ext cx="9172116" cy="6248400"/>
          </a:xfrm>
        </p:spPr>
      </p:pic>
      <p:sp>
        <p:nvSpPr>
          <p:cNvPr id="5" name="TextBox 4"/>
          <p:cNvSpPr txBox="1"/>
          <p:nvPr/>
        </p:nvSpPr>
        <p:spPr>
          <a:xfrm>
            <a:off x="533400" y="2286000"/>
            <a:ext cx="2057400" cy="369332"/>
          </a:xfrm>
          <a:prstGeom prst="rect">
            <a:avLst/>
          </a:prstGeom>
          <a:noFill/>
        </p:spPr>
        <p:txBody>
          <a:bodyPr wrap="square" rtlCol="0">
            <a:spAutoFit/>
          </a:bodyPr>
          <a:lstStyle/>
          <a:p>
            <a:r>
              <a:rPr lang="en-US" dirty="0" smtClean="0">
                <a:solidFill>
                  <a:srgbClr val="FFFF00"/>
                </a:solidFill>
              </a:rPr>
              <a:t>Libya</a:t>
            </a:r>
            <a:endParaRPr lang="en-US" dirty="0">
              <a:solidFill>
                <a:srgbClr val="FFFF00"/>
              </a:solidFill>
            </a:endParaRPr>
          </a:p>
        </p:txBody>
      </p:sp>
      <p:sp>
        <p:nvSpPr>
          <p:cNvPr id="6" name="TextBox 5"/>
          <p:cNvSpPr txBox="1"/>
          <p:nvPr/>
        </p:nvSpPr>
        <p:spPr>
          <a:xfrm>
            <a:off x="914400" y="4953000"/>
            <a:ext cx="1371600" cy="369332"/>
          </a:xfrm>
          <a:prstGeom prst="rect">
            <a:avLst/>
          </a:prstGeom>
          <a:noFill/>
        </p:spPr>
        <p:txBody>
          <a:bodyPr wrap="square" rtlCol="0">
            <a:spAutoFit/>
          </a:bodyPr>
          <a:lstStyle/>
          <a:p>
            <a:r>
              <a:rPr lang="en-US" dirty="0" smtClean="0">
                <a:solidFill>
                  <a:srgbClr val="FFFF00"/>
                </a:solidFill>
              </a:rPr>
              <a:t>Chad</a:t>
            </a:r>
            <a:endParaRPr lang="en-US" dirty="0">
              <a:solidFill>
                <a:srgbClr val="FFFF00"/>
              </a:solidFill>
            </a:endParaRPr>
          </a:p>
        </p:txBody>
      </p:sp>
      <p:sp>
        <p:nvSpPr>
          <p:cNvPr id="7" name="TextBox 6"/>
          <p:cNvSpPr txBox="1"/>
          <p:nvPr/>
        </p:nvSpPr>
        <p:spPr>
          <a:xfrm>
            <a:off x="3200400" y="2470666"/>
            <a:ext cx="1143000" cy="369332"/>
          </a:xfrm>
          <a:prstGeom prst="rect">
            <a:avLst/>
          </a:prstGeom>
          <a:noFill/>
        </p:spPr>
        <p:txBody>
          <a:bodyPr wrap="square" rtlCol="0">
            <a:spAutoFit/>
          </a:bodyPr>
          <a:lstStyle/>
          <a:p>
            <a:r>
              <a:rPr lang="en-US" dirty="0" smtClean="0">
                <a:solidFill>
                  <a:srgbClr val="FFFF00"/>
                </a:solidFill>
              </a:rPr>
              <a:t>Egypt</a:t>
            </a:r>
            <a:endParaRPr lang="en-US" dirty="0">
              <a:solidFill>
                <a:srgbClr val="FFFF00"/>
              </a:solidFill>
            </a:endParaRPr>
          </a:p>
        </p:txBody>
      </p:sp>
      <p:sp>
        <p:nvSpPr>
          <p:cNvPr id="8" name="TextBox 7"/>
          <p:cNvSpPr txBox="1"/>
          <p:nvPr/>
        </p:nvSpPr>
        <p:spPr>
          <a:xfrm>
            <a:off x="2971800" y="4648200"/>
            <a:ext cx="1371600" cy="381000"/>
          </a:xfrm>
          <a:prstGeom prst="rect">
            <a:avLst/>
          </a:prstGeom>
          <a:noFill/>
        </p:spPr>
        <p:txBody>
          <a:bodyPr wrap="square" rtlCol="0">
            <a:spAutoFit/>
          </a:bodyPr>
          <a:lstStyle/>
          <a:p>
            <a:r>
              <a:rPr lang="en-US" dirty="0" smtClean="0">
                <a:solidFill>
                  <a:srgbClr val="FFFF00"/>
                </a:solidFill>
              </a:rPr>
              <a:t>Sudan</a:t>
            </a:r>
            <a:endParaRPr lang="en-US" dirty="0">
              <a:solidFill>
                <a:srgbClr val="FFFF00"/>
              </a:solidFill>
            </a:endParaRPr>
          </a:p>
        </p:txBody>
      </p:sp>
      <p:sp>
        <p:nvSpPr>
          <p:cNvPr id="9" name="TextBox 8"/>
          <p:cNvSpPr txBox="1"/>
          <p:nvPr/>
        </p:nvSpPr>
        <p:spPr>
          <a:xfrm>
            <a:off x="4648200" y="21535"/>
            <a:ext cx="1981200" cy="381000"/>
          </a:xfrm>
          <a:prstGeom prst="rect">
            <a:avLst/>
          </a:prstGeom>
          <a:noFill/>
        </p:spPr>
        <p:txBody>
          <a:bodyPr wrap="square" rtlCol="0">
            <a:spAutoFit/>
          </a:bodyPr>
          <a:lstStyle/>
          <a:p>
            <a:r>
              <a:rPr lang="en-US" dirty="0" smtClean="0">
                <a:solidFill>
                  <a:srgbClr val="FFFF00"/>
                </a:solidFill>
              </a:rPr>
              <a:t>Turkey</a:t>
            </a:r>
            <a:endParaRPr lang="en-US" dirty="0">
              <a:solidFill>
                <a:srgbClr val="FFFF00"/>
              </a:solidFill>
            </a:endParaRPr>
          </a:p>
        </p:txBody>
      </p:sp>
      <p:sp>
        <p:nvSpPr>
          <p:cNvPr id="10" name="TextBox 9"/>
          <p:cNvSpPr txBox="1"/>
          <p:nvPr/>
        </p:nvSpPr>
        <p:spPr>
          <a:xfrm>
            <a:off x="5562600" y="685800"/>
            <a:ext cx="914400" cy="369332"/>
          </a:xfrm>
          <a:prstGeom prst="rect">
            <a:avLst/>
          </a:prstGeom>
          <a:noFill/>
        </p:spPr>
        <p:txBody>
          <a:bodyPr wrap="square" rtlCol="0">
            <a:spAutoFit/>
          </a:bodyPr>
          <a:lstStyle/>
          <a:p>
            <a:r>
              <a:rPr lang="en-US" dirty="0" smtClean="0">
                <a:solidFill>
                  <a:srgbClr val="FFFF00"/>
                </a:solidFill>
              </a:rPr>
              <a:t>Syria</a:t>
            </a:r>
            <a:endParaRPr lang="en-US" dirty="0">
              <a:solidFill>
                <a:srgbClr val="FFFF00"/>
              </a:solidFill>
            </a:endParaRPr>
          </a:p>
        </p:txBody>
      </p:sp>
      <p:sp>
        <p:nvSpPr>
          <p:cNvPr id="11" name="TextBox 10"/>
          <p:cNvSpPr txBox="1"/>
          <p:nvPr/>
        </p:nvSpPr>
        <p:spPr>
          <a:xfrm>
            <a:off x="5257800" y="1383268"/>
            <a:ext cx="1066800" cy="369332"/>
          </a:xfrm>
          <a:prstGeom prst="rect">
            <a:avLst/>
          </a:prstGeom>
          <a:noFill/>
        </p:spPr>
        <p:txBody>
          <a:bodyPr wrap="square" rtlCol="0">
            <a:spAutoFit/>
          </a:bodyPr>
          <a:lstStyle/>
          <a:p>
            <a:r>
              <a:rPr lang="en-US" dirty="0" smtClean="0">
                <a:solidFill>
                  <a:srgbClr val="FFFF00"/>
                </a:solidFill>
              </a:rPr>
              <a:t>Jordan</a:t>
            </a:r>
            <a:endParaRPr lang="en-US" dirty="0">
              <a:solidFill>
                <a:srgbClr val="FFFF00"/>
              </a:solidFill>
            </a:endParaRPr>
          </a:p>
        </p:txBody>
      </p:sp>
      <p:sp>
        <p:nvSpPr>
          <p:cNvPr id="12" name="TextBox 11"/>
          <p:cNvSpPr txBox="1"/>
          <p:nvPr/>
        </p:nvSpPr>
        <p:spPr>
          <a:xfrm>
            <a:off x="6705600" y="1143000"/>
            <a:ext cx="1066800" cy="369332"/>
          </a:xfrm>
          <a:prstGeom prst="rect">
            <a:avLst/>
          </a:prstGeom>
          <a:noFill/>
        </p:spPr>
        <p:txBody>
          <a:bodyPr wrap="square" rtlCol="0">
            <a:spAutoFit/>
          </a:bodyPr>
          <a:lstStyle/>
          <a:p>
            <a:r>
              <a:rPr lang="en-US" dirty="0" smtClean="0">
                <a:solidFill>
                  <a:srgbClr val="FFFF00"/>
                </a:solidFill>
              </a:rPr>
              <a:t>Iraq</a:t>
            </a:r>
            <a:endParaRPr lang="en-US" dirty="0">
              <a:solidFill>
                <a:srgbClr val="FFFF00"/>
              </a:solidFill>
            </a:endParaRPr>
          </a:p>
        </p:txBody>
      </p:sp>
      <p:sp>
        <p:nvSpPr>
          <p:cNvPr id="13" name="TextBox 12"/>
          <p:cNvSpPr txBox="1"/>
          <p:nvPr/>
        </p:nvSpPr>
        <p:spPr>
          <a:xfrm>
            <a:off x="6172200" y="2839998"/>
            <a:ext cx="2438400" cy="369332"/>
          </a:xfrm>
          <a:prstGeom prst="rect">
            <a:avLst/>
          </a:prstGeom>
          <a:noFill/>
        </p:spPr>
        <p:txBody>
          <a:bodyPr wrap="square" rtlCol="0">
            <a:spAutoFit/>
          </a:bodyPr>
          <a:lstStyle/>
          <a:p>
            <a:r>
              <a:rPr lang="en-US" dirty="0" smtClean="0">
                <a:solidFill>
                  <a:srgbClr val="FFFF00"/>
                </a:solidFill>
              </a:rPr>
              <a:t>Saudi Arabia</a:t>
            </a:r>
            <a:endParaRPr lang="en-US" dirty="0">
              <a:solidFill>
                <a:srgbClr val="FFFF00"/>
              </a:solidFill>
            </a:endParaRPr>
          </a:p>
        </p:txBody>
      </p:sp>
      <p:sp>
        <p:nvSpPr>
          <p:cNvPr id="14" name="TextBox 13"/>
          <p:cNvSpPr txBox="1"/>
          <p:nvPr/>
        </p:nvSpPr>
        <p:spPr>
          <a:xfrm>
            <a:off x="7239000" y="5257800"/>
            <a:ext cx="1371600" cy="381000"/>
          </a:xfrm>
          <a:prstGeom prst="rect">
            <a:avLst/>
          </a:prstGeom>
          <a:noFill/>
        </p:spPr>
        <p:txBody>
          <a:bodyPr wrap="square" rtlCol="0">
            <a:spAutoFit/>
          </a:bodyPr>
          <a:lstStyle/>
          <a:p>
            <a:r>
              <a:rPr lang="en-US" dirty="0" smtClean="0">
                <a:solidFill>
                  <a:srgbClr val="FFFF00"/>
                </a:solidFill>
              </a:rPr>
              <a:t>Yemen</a:t>
            </a:r>
            <a:endParaRPr lang="en-US" dirty="0">
              <a:solidFill>
                <a:srgbClr val="FFFF00"/>
              </a:solidFill>
            </a:endParaRPr>
          </a:p>
        </p:txBody>
      </p:sp>
      <p:sp>
        <p:nvSpPr>
          <p:cNvPr id="15" name="TextBox 14"/>
          <p:cNvSpPr txBox="1"/>
          <p:nvPr/>
        </p:nvSpPr>
        <p:spPr>
          <a:xfrm>
            <a:off x="5476461" y="5137666"/>
            <a:ext cx="1143000" cy="369332"/>
          </a:xfrm>
          <a:prstGeom prst="rect">
            <a:avLst/>
          </a:prstGeom>
          <a:noFill/>
        </p:spPr>
        <p:txBody>
          <a:bodyPr wrap="square" rtlCol="0">
            <a:spAutoFit/>
          </a:bodyPr>
          <a:lstStyle/>
          <a:p>
            <a:r>
              <a:rPr lang="en-US" dirty="0" smtClean="0">
                <a:solidFill>
                  <a:srgbClr val="FFFF00"/>
                </a:solidFill>
              </a:rPr>
              <a:t>Eritrea</a:t>
            </a:r>
            <a:endParaRPr lang="en-US" dirty="0">
              <a:solidFill>
                <a:srgbClr val="FFFF00"/>
              </a:solidFill>
            </a:endParaRPr>
          </a:p>
        </p:txBody>
      </p:sp>
      <p:sp>
        <p:nvSpPr>
          <p:cNvPr id="16" name="TextBox 15"/>
          <p:cNvSpPr txBox="1"/>
          <p:nvPr/>
        </p:nvSpPr>
        <p:spPr>
          <a:xfrm>
            <a:off x="5562600" y="5638800"/>
            <a:ext cx="1066800" cy="381000"/>
          </a:xfrm>
          <a:prstGeom prst="rect">
            <a:avLst/>
          </a:prstGeom>
          <a:noFill/>
        </p:spPr>
        <p:txBody>
          <a:bodyPr wrap="square" rtlCol="0">
            <a:spAutoFit/>
          </a:bodyPr>
          <a:lstStyle/>
          <a:p>
            <a:r>
              <a:rPr lang="en-US" dirty="0" smtClean="0">
                <a:solidFill>
                  <a:srgbClr val="FFFF00"/>
                </a:solidFill>
              </a:rPr>
              <a:t>Ethiopia</a:t>
            </a:r>
            <a:endParaRPr lang="en-US" dirty="0">
              <a:solidFill>
                <a:srgbClr val="FFFF00"/>
              </a:solidFill>
            </a:endParaRPr>
          </a:p>
        </p:txBody>
      </p:sp>
      <p:sp>
        <p:nvSpPr>
          <p:cNvPr id="17" name="TextBox 16"/>
          <p:cNvSpPr txBox="1"/>
          <p:nvPr/>
        </p:nvSpPr>
        <p:spPr>
          <a:xfrm>
            <a:off x="6480313" y="5835134"/>
            <a:ext cx="1066800" cy="369332"/>
          </a:xfrm>
          <a:prstGeom prst="rect">
            <a:avLst/>
          </a:prstGeom>
          <a:noFill/>
          <a:scene3d>
            <a:camera prst="isometricRightUp"/>
            <a:lightRig rig="threePt" dir="t"/>
          </a:scene3d>
        </p:spPr>
        <p:txBody>
          <a:bodyPr wrap="square" rtlCol="0">
            <a:spAutoFit/>
          </a:bodyPr>
          <a:lstStyle/>
          <a:p>
            <a:r>
              <a:rPr lang="en-US" dirty="0" smtClean="0">
                <a:solidFill>
                  <a:srgbClr val="FFFF00"/>
                </a:solidFill>
              </a:rPr>
              <a:t>Djibouti</a:t>
            </a:r>
            <a:endParaRPr lang="en-US" dirty="0">
              <a:solidFill>
                <a:srgbClr val="FFFF00"/>
              </a:solidFill>
            </a:endParaRPr>
          </a:p>
        </p:txBody>
      </p:sp>
      <p:sp>
        <p:nvSpPr>
          <p:cNvPr id="18" name="TextBox 17"/>
          <p:cNvSpPr txBox="1"/>
          <p:nvPr/>
        </p:nvSpPr>
        <p:spPr>
          <a:xfrm>
            <a:off x="4674704" y="1640676"/>
            <a:ext cx="1171161" cy="369332"/>
          </a:xfrm>
          <a:prstGeom prst="rect">
            <a:avLst/>
          </a:prstGeom>
          <a:noFill/>
          <a:scene3d>
            <a:camera prst="isometricOffAxis1Left"/>
            <a:lightRig rig="threePt" dir="t"/>
          </a:scene3d>
        </p:spPr>
        <p:txBody>
          <a:bodyPr wrap="square" rtlCol="0">
            <a:spAutoFit/>
          </a:bodyPr>
          <a:lstStyle/>
          <a:p>
            <a:r>
              <a:rPr lang="en-US" dirty="0" smtClean="0">
                <a:solidFill>
                  <a:srgbClr val="FFFF00"/>
                </a:solidFill>
              </a:rPr>
              <a:t>Israel</a:t>
            </a:r>
            <a:endParaRPr lang="en-US" dirty="0">
              <a:solidFill>
                <a:srgbClr val="FFFF00"/>
              </a:solidFill>
            </a:endParaRPr>
          </a:p>
        </p:txBody>
      </p:sp>
      <p:sp>
        <p:nvSpPr>
          <p:cNvPr id="19" name="TextBox 18"/>
          <p:cNvSpPr txBox="1"/>
          <p:nvPr/>
        </p:nvSpPr>
        <p:spPr>
          <a:xfrm>
            <a:off x="4795630" y="928517"/>
            <a:ext cx="1066800" cy="369332"/>
          </a:xfrm>
          <a:prstGeom prst="rect">
            <a:avLst/>
          </a:prstGeom>
          <a:noFill/>
          <a:scene3d>
            <a:camera prst="isometricRightUp"/>
            <a:lightRig rig="threePt" dir="t"/>
          </a:scene3d>
        </p:spPr>
        <p:txBody>
          <a:bodyPr wrap="square" rtlCol="0">
            <a:spAutoFit/>
          </a:bodyPr>
          <a:lstStyle/>
          <a:p>
            <a:r>
              <a:rPr lang="en-US" dirty="0" smtClean="0">
                <a:solidFill>
                  <a:srgbClr val="FFFF00"/>
                </a:solidFill>
              </a:rPr>
              <a:t>Lebanon</a:t>
            </a:r>
            <a:endParaRPr lang="en-US" dirty="0">
              <a:solidFill>
                <a:srgbClr val="FFFF00"/>
              </a:solidFill>
            </a:endParaRPr>
          </a:p>
        </p:txBody>
      </p:sp>
      <p:sp>
        <p:nvSpPr>
          <p:cNvPr id="20" name="TextBox 19"/>
          <p:cNvSpPr txBox="1"/>
          <p:nvPr/>
        </p:nvSpPr>
        <p:spPr>
          <a:xfrm>
            <a:off x="8153400" y="762000"/>
            <a:ext cx="1295400" cy="369332"/>
          </a:xfrm>
          <a:prstGeom prst="rect">
            <a:avLst/>
          </a:prstGeom>
          <a:noFill/>
        </p:spPr>
        <p:txBody>
          <a:bodyPr wrap="square" rtlCol="0">
            <a:spAutoFit/>
          </a:bodyPr>
          <a:lstStyle/>
          <a:p>
            <a:r>
              <a:rPr lang="en-US" dirty="0" smtClean="0">
                <a:solidFill>
                  <a:srgbClr val="FFFF00"/>
                </a:solidFill>
              </a:rPr>
              <a:t>Iran</a:t>
            </a:r>
            <a:endParaRPr lang="en-US" dirty="0">
              <a:solidFill>
                <a:srgbClr val="FFFF00"/>
              </a:solidFill>
            </a:endParaRPr>
          </a:p>
        </p:txBody>
      </p:sp>
      <p:sp>
        <p:nvSpPr>
          <p:cNvPr id="21" name="TextBox 20"/>
          <p:cNvSpPr txBox="1"/>
          <p:nvPr/>
        </p:nvSpPr>
        <p:spPr>
          <a:xfrm>
            <a:off x="7696200" y="1982494"/>
            <a:ext cx="914400" cy="369332"/>
          </a:xfrm>
          <a:prstGeom prst="rect">
            <a:avLst/>
          </a:prstGeom>
          <a:noFill/>
          <a:scene3d>
            <a:camera prst="isometricOffAxis1Left"/>
            <a:lightRig rig="threePt" dir="t"/>
          </a:scene3d>
        </p:spPr>
        <p:txBody>
          <a:bodyPr wrap="square" rtlCol="0">
            <a:spAutoFit/>
          </a:bodyPr>
          <a:lstStyle/>
          <a:p>
            <a:r>
              <a:rPr lang="en-US" dirty="0" smtClean="0">
                <a:solidFill>
                  <a:srgbClr val="FFFF00"/>
                </a:solidFill>
              </a:rPr>
              <a:t>Kuwait</a:t>
            </a:r>
            <a:endParaRPr lang="en-US" dirty="0">
              <a:solidFill>
                <a:srgbClr val="FFFF00"/>
              </a:solidFill>
            </a:endParaRPr>
          </a:p>
        </p:txBody>
      </p:sp>
      <p:sp>
        <p:nvSpPr>
          <p:cNvPr id="22" name="TextBox 21"/>
          <p:cNvSpPr txBox="1"/>
          <p:nvPr/>
        </p:nvSpPr>
        <p:spPr>
          <a:xfrm>
            <a:off x="609600" y="6324600"/>
            <a:ext cx="8077200" cy="523220"/>
          </a:xfrm>
          <a:prstGeom prst="rect">
            <a:avLst/>
          </a:prstGeom>
          <a:noFill/>
        </p:spPr>
        <p:txBody>
          <a:bodyPr wrap="square" rtlCol="0">
            <a:spAutoFit/>
          </a:bodyPr>
          <a:lstStyle/>
          <a:p>
            <a:r>
              <a:rPr lang="en-US" sz="2800" dirty="0" smtClean="0"/>
              <a:t>Visible image of </a:t>
            </a:r>
            <a:r>
              <a:rPr lang="en-US" sz="2800" dirty="0"/>
              <a:t>M</a:t>
            </a:r>
            <a:r>
              <a:rPr lang="en-US" sz="2800" dirty="0" smtClean="0"/>
              <a:t>iddle </a:t>
            </a:r>
            <a:r>
              <a:rPr lang="en-US" sz="2800" dirty="0"/>
              <a:t>E</a:t>
            </a:r>
            <a:r>
              <a:rPr lang="en-US" sz="2800" dirty="0" smtClean="0"/>
              <a:t>ast and northeastern Africa.</a:t>
            </a:r>
            <a:endParaRPr lang="en-US" sz="2800" dirty="0"/>
          </a:p>
        </p:txBody>
      </p:sp>
    </p:spTree>
    <p:extLst>
      <p:ext uri="{BB962C8B-B14F-4D97-AF65-F5344CB8AC3E}">
        <p14:creationId xmlns:p14="http://schemas.microsoft.com/office/powerpoint/2010/main" val="27775702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Visible—Contrast Due to Albedo</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Albedo is relative brightness of a surface based on how reflective it is, usually referring to electromagnetic radiation in the visible part of the spectrum--depends on physical characteristics  such as composition, color, vegetation or ground cover, land use, presence or absence of snow and ice.</a:t>
            </a:r>
          </a:p>
          <a:p>
            <a:endParaRPr lang="en-US" dirty="0" smtClean="0"/>
          </a:p>
          <a:p>
            <a:r>
              <a:rPr lang="en-US" dirty="0" smtClean="0"/>
              <a:t>For albedos of common cloud and land surfaces, see </a:t>
            </a:r>
            <a:r>
              <a:rPr lang="en-US" dirty="0" smtClean="0"/>
              <a:t>the </a:t>
            </a:r>
            <a:r>
              <a:rPr lang="en-US" smtClean="0"/>
              <a:t>following two tables.  </a:t>
            </a:r>
            <a:r>
              <a:rPr lang="en-US" dirty="0" smtClean="0"/>
              <a:t>For example, dry, sandy soil has an albedo range of 25-45%. Ocean surfaces have an albedo of 7-9%.</a:t>
            </a:r>
          </a:p>
          <a:p>
            <a:endParaRPr lang="en-US" dirty="0"/>
          </a:p>
        </p:txBody>
      </p:sp>
    </p:spTree>
    <p:extLst>
      <p:ext uri="{BB962C8B-B14F-4D97-AF65-F5344CB8AC3E}">
        <p14:creationId xmlns:p14="http://schemas.microsoft.com/office/powerpoint/2010/main" val="30489329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600" dirty="0" smtClean="0"/>
              <a:t>From </a:t>
            </a:r>
            <a:r>
              <a:rPr lang="en-US" sz="1600" dirty="0" smtClean="0">
                <a:hlinkClick r:id="rId2"/>
              </a:rPr>
              <a:t>http://www.sonoma.edu/users/f/freidel/global/372lec2images.htm</a:t>
            </a:r>
            <a:endParaRPr lang="en-US" sz="16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5474" y="1219200"/>
            <a:ext cx="4957326" cy="5538531"/>
          </a:xfrm>
        </p:spPr>
      </p:pic>
    </p:spTree>
    <p:extLst>
      <p:ext uri="{BB962C8B-B14F-4D97-AF65-F5344CB8AC3E}">
        <p14:creationId xmlns:p14="http://schemas.microsoft.com/office/powerpoint/2010/main" val="5216001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dirty="0" smtClean="0"/>
              <a:t>Albedo of Common Surfaces</a:t>
            </a:r>
            <a:endParaRPr lang="en-US" dirty="0"/>
          </a:p>
        </p:txBody>
      </p:sp>
      <p:pic>
        <p:nvPicPr>
          <p:cNvPr id="4" name="Content Placeholder 3"/>
          <p:cNvPicPr>
            <a:picLocks noGrp="1" noChangeAspect="1"/>
          </p:cNvPicPr>
          <p:nvPr>
            <p:ph idx="1"/>
          </p:nvPr>
        </p:nvPicPr>
        <p:blipFill>
          <a:blip r:embed="rId2"/>
          <a:stretch>
            <a:fillRect/>
          </a:stretch>
        </p:blipFill>
        <p:spPr>
          <a:xfrm>
            <a:off x="956546" y="753142"/>
            <a:ext cx="7438344" cy="6028658"/>
          </a:xfrm>
          <a:prstGeom prst="rect">
            <a:avLst/>
          </a:prstGeom>
        </p:spPr>
      </p:pic>
    </p:spTree>
    <p:extLst>
      <p:ext uri="{BB962C8B-B14F-4D97-AF65-F5344CB8AC3E}">
        <p14:creationId xmlns:p14="http://schemas.microsoft.com/office/powerpoint/2010/main" val="3821163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Note: Resolution Defined by Field-of-View</a:t>
            </a:r>
            <a:endParaRPr lang="en-US" dirty="0"/>
          </a:p>
        </p:txBody>
      </p:sp>
      <p:sp>
        <p:nvSpPr>
          <p:cNvPr id="3" name="Content Placeholder 2"/>
          <p:cNvSpPr>
            <a:spLocks noGrp="1"/>
          </p:cNvSpPr>
          <p:nvPr>
            <p:ph idx="1"/>
          </p:nvPr>
        </p:nvSpPr>
        <p:spPr/>
        <p:txBody>
          <a:bodyPr/>
          <a:lstStyle/>
          <a:p>
            <a:r>
              <a:rPr lang="en-US" dirty="0" smtClean="0"/>
              <a:t>Features that are smaller than the resolution of the visible satellite channel cannot be seen.  The ≤GOES-15 visible channel has a nominal resolution of 1 km.</a:t>
            </a:r>
          </a:p>
          <a:p>
            <a:r>
              <a:rPr lang="en-US" dirty="0" smtClean="0"/>
              <a:t>GOES-16/17 red channel has a nominal resolution of ½ km (blue is 1 km).</a:t>
            </a:r>
          </a:p>
          <a:p>
            <a:r>
              <a:rPr lang="en-US" dirty="0" smtClean="0"/>
              <a:t>The satellite field of view contains one average brightness over the entire area of a pixel.</a:t>
            </a:r>
            <a:endParaRPr lang="en-US" dirty="0"/>
          </a:p>
        </p:txBody>
      </p:sp>
    </p:spTree>
    <p:extLst>
      <p:ext uri="{BB962C8B-B14F-4D97-AF65-F5344CB8AC3E}">
        <p14:creationId xmlns:p14="http://schemas.microsoft.com/office/powerpoint/2010/main" val="29132504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Links to GOES-East and –West VIS</a:t>
            </a:r>
            <a:endParaRPr lang="en-US" dirty="0"/>
          </a:p>
        </p:txBody>
      </p:sp>
      <p:sp>
        <p:nvSpPr>
          <p:cNvPr id="3" name="Content Placeholder 2"/>
          <p:cNvSpPr>
            <a:spLocks noGrp="1"/>
          </p:cNvSpPr>
          <p:nvPr>
            <p:ph idx="1"/>
          </p:nvPr>
        </p:nvSpPr>
        <p:spPr/>
        <p:txBody>
          <a:bodyPr/>
          <a:lstStyle/>
          <a:p>
            <a:r>
              <a:rPr lang="en-US" dirty="0" smtClean="0"/>
              <a:t/>
            </a:r>
            <a:br>
              <a:rPr lang="en-US" dirty="0" smtClean="0"/>
            </a:br>
            <a:r>
              <a:rPr lang="en-US" dirty="0" smtClean="0">
                <a:hlinkClick r:id="rId2"/>
              </a:rPr>
              <a:t>GOES-East Visible</a:t>
            </a:r>
            <a:r>
              <a:rPr lang="en-US" dirty="0" smtClean="0"/>
              <a:t/>
            </a:r>
            <a:br>
              <a:rPr lang="en-US" dirty="0" smtClean="0"/>
            </a:br>
            <a:r>
              <a:rPr lang="en-US" dirty="0" smtClean="0"/>
              <a:t/>
            </a:r>
            <a:br>
              <a:rPr lang="en-US" dirty="0" smtClean="0"/>
            </a:br>
            <a:r>
              <a:rPr lang="en-US" dirty="0" smtClean="0">
                <a:hlinkClick r:id="rId3"/>
              </a:rPr>
              <a:t>GOES-West Visible</a:t>
            </a:r>
            <a:r>
              <a:rPr lang="en-US" dirty="0" smtClean="0"/>
              <a:t/>
            </a:r>
            <a:br>
              <a:rPr lang="en-US" dirty="0" smtClean="0"/>
            </a:br>
            <a:endParaRPr lang="en-US" dirty="0"/>
          </a:p>
        </p:txBody>
      </p:sp>
    </p:spTree>
    <p:extLst>
      <p:ext uri="{BB962C8B-B14F-4D97-AF65-F5344CB8AC3E}">
        <p14:creationId xmlns:p14="http://schemas.microsoft.com/office/powerpoint/2010/main" val="42333816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Coastal Features in VIS</a:t>
            </a:r>
            <a:endParaRPr lang="en-US" dirty="0"/>
          </a:p>
        </p:txBody>
      </p:sp>
      <p:sp>
        <p:nvSpPr>
          <p:cNvPr id="3" name="Content Placeholder 2"/>
          <p:cNvSpPr>
            <a:spLocks noGrp="1"/>
          </p:cNvSpPr>
          <p:nvPr>
            <p:ph idx="1"/>
          </p:nvPr>
        </p:nvSpPr>
        <p:spPr/>
        <p:txBody>
          <a:bodyPr/>
          <a:lstStyle/>
          <a:p>
            <a:r>
              <a:rPr lang="en-US" dirty="0" smtClean="0"/>
              <a:t>Ocean almost always looks darker than land owing to its very low albedo.  Therefore, coastlines are among the most easily identifiable geographic features in satellite imagery.  Land surfaces will typically appear somewhat lighter than the adjacent ocean.</a:t>
            </a:r>
            <a:br>
              <a:rPr lang="en-US" dirty="0" smtClean="0"/>
            </a:br>
            <a:endParaRPr lang="en-US" dirty="0"/>
          </a:p>
        </p:txBody>
      </p:sp>
    </p:spTree>
    <p:extLst>
      <p:ext uri="{BB962C8B-B14F-4D97-AF65-F5344CB8AC3E}">
        <p14:creationId xmlns:p14="http://schemas.microsoft.com/office/powerpoint/2010/main" val="4762634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1984</TotalTime>
  <Words>672</Words>
  <Application>Microsoft Office PowerPoint</Application>
  <PresentationFormat>On-screen Show (4:3)</PresentationFormat>
  <Paragraphs>74</Paragraphs>
  <Slides>37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Wingdings</vt:lpstr>
      <vt:lpstr>Office Theme</vt:lpstr>
      <vt:lpstr>Geographic Features in Satellite Imagery</vt:lpstr>
      <vt:lpstr>Features Require Contrast</vt:lpstr>
      <vt:lpstr>A Note on “Visible” Channels</vt:lpstr>
      <vt:lpstr>Visible—Contrast Due to Albedo</vt:lpstr>
      <vt:lpstr>From http://www.sonoma.edu/users/f/freidel/global/372lec2images.htm</vt:lpstr>
      <vt:lpstr>Albedo of Common Surfaces</vt:lpstr>
      <vt:lpstr>Note: Resolution Defined by Field-of-View</vt:lpstr>
      <vt:lpstr>Links to GOES-East and –West VIS</vt:lpstr>
      <vt:lpstr>Coastal Features in VIS</vt:lpstr>
      <vt:lpstr>PowerPoint Presentation</vt:lpstr>
      <vt:lpstr>PowerPoint Presentation</vt:lpstr>
      <vt:lpstr>Inland Water Features</vt:lpstr>
      <vt:lpstr>PowerPoint Presentation</vt:lpstr>
      <vt:lpstr>PowerPoint Presentation</vt:lpstr>
      <vt:lpstr>Indications of Terrain</vt:lpstr>
      <vt:lpstr>PowerPoint Presentation</vt:lpstr>
      <vt:lpstr>PowerPoint Presentation</vt:lpstr>
      <vt:lpstr>Land Surface Albedo Differences</vt:lpstr>
      <vt:lpstr>Albedo Varies with Time of Day—Low Sun Angle is Darker—Below: early morning</vt:lpstr>
      <vt:lpstr>PowerPoint Presentation</vt:lpstr>
      <vt:lpstr>Snow Surfaces-High But Varying Albedo</vt:lpstr>
      <vt:lpstr>Dendritic Mountain-top Snow and Ice </vt:lpstr>
      <vt:lpstr>PowerPoint Presentation</vt:lpstr>
      <vt:lpstr>Non-mountainous Snow Patterns</vt:lpstr>
      <vt:lpstr>PowerPoint Presentation</vt:lpstr>
      <vt:lpstr>PowerPoint Presentation</vt:lpstr>
      <vt:lpstr>PowerPoint Presentation</vt:lpstr>
      <vt:lpstr>PowerPoint Presentation</vt:lpstr>
      <vt:lpstr>PowerPoint Presentation</vt:lpstr>
      <vt:lpstr>IR Imagery—Contrast Due to Temperature Differences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ERAU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Geographic Features in Satellite Imagery</dc:title>
  <dc:creator>Information Technology</dc:creator>
  <cp:lastModifiedBy>Muller, Bradley M.</cp:lastModifiedBy>
  <cp:revision>32</cp:revision>
  <cp:lastPrinted>2012-10-01T18:29:08Z</cp:lastPrinted>
  <dcterms:created xsi:type="dcterms:W3CDTF">2012-09-28T12:33:03Z</dcterms:created>
  <dcterms:modified xsi:type="dcterms:W3CDTF">2018-10-01T22:19:33Z</dcterms:modified>
</cp:coreProperties>
</file>