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4"/>
  </p:notesMasterIdLst>
  <p:sldIdLst>
    <p:sldId id="256" r:id="rId6"/>
    <p:sldId id="281" r:id="rId7"/>
    <p:sldId id="257" r:id="rId8"/>
    <p:sldId id="283" r:id="rId9"/>
    <p:sldId id="260" r:id="rId10"/>
    <p:sldId id="280" r:id="rId11"/>
    <p:sldId id="259" r:id="rId12"/>
    <p:sldId id="282" r:id="rId13"/>
    <p:sldId id="263" r:id="rId14"/>
    <p:sldId id="261" r:id="rId15"/>
    <p:sldId id="262" r:id="rId16"/>
    <p:sldId id="284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83528-EE4A-4D39-863D-EE6702E6BE5F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B9A1A-37FB-4012-B644-70AF4248E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3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1536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960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874" fontAlgn="base">
              <a:spcBef>
                <a:spcPct val="0"/>
              </a:spcBef>
              <a:spcAft>
                <a:spcPct val="0"/>
              </a:spcAft>
            </a:pPr>
            <a:fld id="{46C8D4B3-518B-484F-90E5-273D15DAF26A}" type="slidenum">
              <a:rPr lang="en-US" sz="1200">
                <a:solidFill>
                  <a:prstClr val="black"/>
                </a:solidFill>
                <a:cs typeface="Arial" charset="0"/>
              </a:rPr>
              <a:pPr algn="r" defTabSz="914874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18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Statistics are from 10 storms. KTLX 6 of 10 had precursors; PAR 8 of 10 had precursors.</a:t>
            </a:r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884960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874" fontAlgn="base">
              <a:spcBef>
                <a:spcPct val="0"/>
              </a:spcBef>
              <a:spcAft>
                <a:spcPct val="0"/>
              </a:spcAft>
            </a:pPr>
            <a:fld id="{9EA8197F-20EC-4E1F-9F75-6FF57C9437E3}" type="slidenum">
              <a:rPr lang="en-US" sz="1200">
                <a:solidFill>
                  <a:prstClr val="black"/>
                </a:solidFill>
                <a:cs typeface="Arial" charset="0"/>
              </a:rPr>
              <a:pPr algn="r" defTabSz="914874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9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EF0 65-85 mph wind speeds</a:t>
            </a:r>
          </a:p>
          <a:p>
            <a:endParaRPr lang="en-US" smtClean="0"/>
          </a:p>
          <a:p>
            <a:r>
              <a:rPr lang="en-US" smtClean="0"/>
              <a:t>EF5 &gt; 200 mph wind speeds</a:t>
            </a:r>
          </a:p>
          <a:p>
            <a:r>
              <a:rPr lang="en-US" smtClean="0"/>
              <a:t>Enterprise, KS, 14 fatalities, $256 million in damages</a:t>
            </a:r>
          </a:p>
        </p:txBody>
      </p:sp>
    </p:spTree>
    <p:extLst>
      <p:ext uri="{BB962C8B-B14F-4D97-AF65-F5344CB8AC3E}">
        <p14:creationId xmlns:p14="http://schemas.microsoft.com/office/powerpoint/2010/main" val="1617762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53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 txBox="1">
            <a:spLocks noGrp="1" noChangeArrowheads="1"/>
          </p:cNvSpPr>
          <p:nvPr/>
        </p:nvSpPr>
        <p:spPr bwMode="auto">
          <a:xfrm>
            <a:off x="3884960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874" fontAlgn="base">
              <a:spcBef>
                <a:spcPct val="0"/>
              </a:spcBef>
              <a:spcAft>
                <a:spcPct val="0"/>
              </a:spcAft>
            </a:pPr>
            <a:fld id="{F13CA4E4-8C4F-4218-BC1E-12E2767B5E7A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874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Unfair comparison in terms of spatial resolution in reflectivity, but focus here is on temporal sampling and velocity signatures.</a:t>
            </a:r>
          </a:p>
        </p:txBody>
      </p:sp>
    </p:spTree>
    <p:extLst>
      <p:ext uri="{BB962C8B-B14F-4D97-AF65-F5344CB8AC3E}">
        <p14:creationId xmlns:p14="http://schemas.microsoft.com/office/powerpoint/2010/main" val="256955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16150" y="339725"/>
            <a:ext cx="2417763" cy="1814513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507" y="2381933"/>
            <a:ext cx="5483919" cy="4111836"/>
          </a:xfrm>
        </p:spPr>
        <p:txBody>
          <a:bodyPr lIns="91579" tIns="45790" rIns="91579" bIns="45790"/>
          <a:lstStyle/>
          <a:p>
            <a:pPr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106005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14563" y="339725"/>
            <a:ext cx="2417762" cy="1814513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507" y="2381933"/>
            <a:ext cx="5483919" cy="4111836"/>
          </a:xfrm>
        </p:spPr>
        <p:txBody>
          <a:bodyPr lIns="91588" tIns="45795" rIns="91588" bIns="45795"/>
          <a:lstStyle/>
          <a:p>
            <a:pPr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8535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081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007E2-754A-496B-B450-B4E10EF3EF03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5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EF0 65-85 mph wind speeds</a:t>
            </a:r>
          </a:p>
          <a:p>
            <a:endParaRPr lang="en-US" smtClean="0"/>
          </a:p>
          <a:p>
            <a:r>
              <a:rPr lang="en-US" smtClean="0"/>
              <a:t>EF5 &gt; 200 mph wind speeds</a:t>
            </a:r>
          </a:p>
          <a:p>
            <a:r>
              <a:rPr lang="en-US" smtClean="0"/>
              <a:t>Enterprise, KS, 14 fatalities, $256 million in damages</a:t>
            </a:r>
          </a:p>
        </p:txBody>
      </p:sp>
    </p:spTree>
    <p:extLst>
      <p:ext uri="{BB962C8B-B14F-4D97-AF65-F5344CB8AC3E}">
        <p14:creationId xmlns:p14="http://schemas.microsoft.com/office/powerpoint/2010/main" val="292918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553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r>
              <a:rPr lang="en-US" smtClean="0"/>
              <a:t>1985 Delta Airlines crash killed 137 people near DFW airport.</a:t>
            </a:r>
          </a:p>
        </p:txBody>
      </p:sp>
    </p:spTree>
    <p:extLst>
      <p:ext uri="{BB962C8B-B14F-4D97-AF65-F5344CB8AC3E}">
        <p14:creationId xmlns:p14="http://schemas.microsoft.com/office/powerpoint/2010/main" val="120195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984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396" y="4348937"/>
            <a:ext cx="5491673" cy="4113397"/>
          </a:xfrm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25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363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9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779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082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1853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2920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283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07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100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3494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51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178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379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0"/>
            <a:ext cx="2090737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875" y="0"/>
            <a:ext cx="6122988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1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98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3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4916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621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896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9222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170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49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9146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28129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879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0"/>
            <a:ext cx="2090737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875" y="0"/>
            <a:ext cx="6122988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028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095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589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1836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101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505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4787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42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5394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7616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132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063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0"/>
            <a:ext cx="2090737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875" y="0"/>
            <a:ext cx="6122988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1276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3002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285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95025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082675"/>
            <a:ext cx="40005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12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268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3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90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52545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06611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7097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4760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0"/>
            <a:ext cx="2090737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875" y="0"/>
            <a:ext cx="6122988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067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2BFC9-17C4-4689-AFEF-7E2DFD2BF363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BA221-1FA3-424A-A959-FF0D891E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4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4850" y="0"/>
            <a:ext cx="73025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7875" y="0"/>
            <a:ext cx="8366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082675"/>
            <a:ext cx="81534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4850" cy="6858000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838200"/>
            <a:ext cx="704850" cy="109855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0" y="1981200"/>
            <a:ext cx="70485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1938338"/>
            <a:ext cx="704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698500" y="0"/>
            <a:ext cx="8445500" cy="83820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9" name="Picture 15" descr="par.gif"/>
          <p:cNvPicPr>
            <a:picLocks noChangeAspect="1"/>
          </p:cNvPicPr>
          <p:nvPr/>
        </p:nvPicPr>
        <p:blipFill>
          <a:blip r:embed="rId13"/>
          <a:srcRect l="2534" r="44501"/>
          <a:stretch>
            <a:fillRect/>
          </a:stretch>
        </p:blipFill>
        <p:spPr bwMode="auto">
          <a:xfrm>
            <a:off x="0" y="847725"/>
            <a:ext cx="704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98500" y="6673850"/>
            <a:ext cx="8445500" cy="18415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704850" y="6688138"/>
            <a:ext cx="84391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tabLst>
                <a:tab pos="228600" algn="l"/>
                <a:tab pos="4114800" algn="ctr"/>
                <a:tab pos="8229600" algn="r"/>
              </a:tabLst>
            </a:pPr>
            <a:r>
              <a:rPr lang="en-US" sz="1100" b="1">
                <a:solidFill>
                  <a:srgbClr val="000000"/>
                </a:solidFill>
              </a:rPr>
              <a:t>	NOAA Senior Research Council	12 January 2010	Washington, DC</a:t>
            </a:r>
            <a:endParaRPr lang="en-US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0" y="667385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64" name="Picture 18" descr="official_NOAA_logo.gif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9788" y="98425"/>
            <a:ext cx="6365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88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92929"/>
          </a:solidFill>
          <a:latin typeface="+mn-lt"/>
          <a:ea typeface="+mn-ea"/>
          <a:cs typeface="+mn-cs"/>
        </a:defRPr>
      </a:lvl1pPr>
      <a:lvl2pPr marL="4587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92929"/>
          </a:solidFill>
          <a:latin typeface="+mn-lt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92929"/>
          </a:solidFill>
          <a:latin typeface="+mn-lt"/>
        </a:defRPr>
      </a:lvl3pPr>
      <a:lvl4pPr marL="13763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92929"/>
          </a:solidFill>
          <a:latin typeface="+mn-lt"/>
        </a:defRPr>
      </a:lvl4pPr>
      <a:lvl5pPr marL="18272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5pPr>
      <a:lvl6pPr marL="22844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6pPr>
      <a:lvl7pPr marL="27416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7pPr>
      <a:lvl8pPr marL="3198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8pPr>
      <a:lvl9pPr marL="36560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4850" y="0"/>
            <a:ext cx="73025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7875" y="0"/>
            <a:ext cx="8366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082675"/>
            <a:ext cx="81534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4850" cy="6858000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838200"/>
            <a:ext cx="704850" cy="109855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0" y="1981200"/>
            <a:ext cx="70485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1938338"/>
            <a:ext cx="704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698500" y="0"/>
            <a:ext cx="8445500" cy="83820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9" name="Picture 15" descr="par.gif"/>
          <p:cNvPicPr>
            <a:picLocks noChangeAspect="1"/>
          </p:cNvPicPr>
          <p:nvPr/>
        </p:nvPicPr>
        <p:blipFill>
          <a:blip r:embed="rId13"/>
          <a:srcRect l="2534" r="44501"/>
          <a:stretch>
            <a:fillRect/>
          </a:stretch>
        </p:blipFill>
        <p:spPr bwMode="auto">
          <a:xfrm>
            <a:off x="0" y="847725"/>
            <a:ext cx="704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98500" y="6673850"/>
            <a:ext cx="8445500" cy="18415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704850" y="6688138"/>
            <a:ext cx="84391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tabLst>
                <a:tab pos="228600" algn="l"/>
                <a:tab pos="4114800" algn="ctr"/>
                <a:tab pos="8229600" algn="r"/>
              </a:tabLst>
            </a:pPr>
            <a:r>
              <a:rPr lang="en-US" sz="1100" b="1">
                <a:solidFill>
                  <a:srgbClr val="000000"/>
                </a:solidFill>
              </a:rPr>
              <a:t>	NOAA Senior Research Council	12 January 2010	Washington, DC</a:t>
            </a:r>
            <a:endParaRPr lang="en-US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0" y="667385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64" name="Picture 18" descr="official_NOAA_logo.gif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9788" y="98425"/>
            <a:ext cx="6365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829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92929"/>
          </a:solidFill>
          <a:latin typeface="+mn-lt"/>
          <a:ea typeface="+mn-ea"/>
          <a:cs typeface="+mn-cs"/>
        </a:defRPr>
      </a:lvl1pPr>
      <a:lvl2pPr marL="4587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92929"/>
          </a:solidFill>
          <a:latin typeface="+mn-lt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92929"/>
          </a:solidFill>
          <a:latin typeface="+mn-lt"/>
        </a:defRPr>
      </a:lvl3pPr>
      <a:lvl4pPr marL="13763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92929"/>
          </a:solidFill>
          <a:latin typeface="+mn-lt"/>
        </a:defRPr>
      </a:lvl4pPr>
      <a:lvl5pPr marL="18272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5pPr>
      <a:lvl6pPr marL="22844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6pPr>
      <a:lvl7pPr marL="27416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7pPr>
      <a:lvl8pPr marL="3198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8pPr>
      <a:lvl9pPr marL="36560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4850" y="0"/>
            <a:ext cx="73025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7875" y="0"/>
            <a:ext cx="8366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082675"/>
            <a:ext cx="81534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4850" cy="6858000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838200"/>
            <a:ext cx="704850" cy="109855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0" y="1981200"/>
            <a:ext cx="70485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1938338"/>
            <a:ext cx="704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698500" y="0"/>
            <a:ext cx="8445500" cy="83820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9" name="Picture 15" descr="par.gif"/>
          <p:cNvPicPr>
            <a:picLocks noChangeAspect="1"/>
          </p:cNvPicPr>
          <p:nvPr/>
        </p:nvPicPr>
        <p:blipFill>
          <a:blip r:embed="rId13"/>
          <a:srcRect l="2534" r="44501"/>
          <a:stretch>
            <a:fillRect/>
          </a:stretch>
        </p:blipFill>
        <p:spPr bwMode="auto">
          <a:xfrm>
            <a:off x="0" y="847725"/>
            <a:ext cx="704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98500" y="6673850"/>
            <a:ext cx="8445500" cy="18415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704850" y="6688138"/>
            <a:ext cx="84391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tabLst>
                <a:tab pos="228600" algn="l"/>
                <a:tab pos="4114800" algn="ctr"/>
                <a:tab pos="8229600" algn="r"/>
              </a:tabLst>
            </a:pPr>
            <a:r>
              <a:rPr lang="en-US" sz="1100" b="1">
                <a:solidFill>
                  <a:srgbClr val="000000"/>
                </a:solidFill>
              </a:rPr>
              <a:t>	NOAA Senior Research Council	12 January 2010	Washington, DC</a:t>
            </a:r>
            <a:endParaRPr lang="en-US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0" y="667385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64" name="Picture 18" descr="official_NOAA_logo.gif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9788" y="98425"/>
            <a:ext cx="6365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286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92929"/>
          </a:solidFill>
          <a:latin typeface="+mn-lt"/>
          <a:ea typeface="+mn-ea"/>
          <a:cs typeface="+mn-cs"/>
        </a:defRPr>
      </a:lvl1pPr>
      <a:lvl2pPr marL="4587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92929"/>
          </a:solidFill>
          <a:latin typeface="+mn-lt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92929"/>
          </a:solidFill>
          <a:latin typeface="+mn-lt"/>
        </a:defRPr>
      </a:lvl3pPr>
      <a:lvl4pPr marL="13763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92929"/>
          </a:solidFill>
          <a:latin typeface="+mn-lt"/>
        </a:defRPr>
      </a:lvl4pPr>
      <a:lvl5pPr marL="18272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5pPr>
      <a:lvl6pPr marL="22844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6pPr>
      <a:lvl7pPr marL="27416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7pPr>
      <a:lvl8pPr marL="3198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8pPr>
      <a:lvl9pPr marL="36560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4850" y="0"/>
            <a:ext cx="73025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7875" y="0"/>
            <a:ext cx="8366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082675"/>
            <a:ext cx="81534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4850" cy="6858000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838200"/>
            <a:ext cx="704850" cy="109855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0" y="1981200"/>
            <a:ext cx="70485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1938338"/>
            <a:ext cx="704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698500" y="0"/>
            <a:ext cx="8445500" cy="83820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9" name="Picture 15" descr="par.gif"/>
          <p:cNvPicPr>
            <a:picLocks noChangeAspect="1"/>
          </p:cNvPicPr>
          <p:nvPr/>
        </p:nvPicPr>
        <p:blipFill>
          <a:blip r:embed="rId13"/>
          <a:srcRect l="2534" r="44501"/>
          <a:stretch>
            <a:fillRect/>
          </a:stretch>
        </p:blipFill>
        <p:spPr bwMode="auto">
          <a:xfrm>
            <a:off x="0" y="847725"/>
            <a:ext cx="704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98500" y="6673850"/>
            <a:ext cx="8445500" cy="184150"/>
          </a:xfrm>
          <a:prstGeom prst="rect">
            <a:avLst/>
          </a:prstGeom>
          <a:solidFill>
            <a:srgbClr val="3D6C98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704850" y="6688138"/>
            <a:ext cx="84391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tabLst>
                <a:tab pos="228600" algn="l"/>
                <a:tab pos="4114800" algn="ctr"/>
                <a:tab pos="8229600" algn="r"/>
              </a:tabLst>
            </a:pPr>
            <a:r>
              <a:rPr lang="en-US" sz="1100" b="1">
                <a:solidFill>
                  <a:srgbClr val="000000"/>
                </a:solidFill>
              </a:rPr>
              <a:t>	NOAA Senior Research Council	12 January 2010	Washington, DC</a:t>
            </a:r>
            <a:endParaRPr lang="en-US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0" y="6673850"/>
            <a:ext cx="91440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64" name="Picture 18" descr="official_NOAA_logo.gif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9788" y="98425"/>
            <a:ext cx="6365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97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92929"/>
          </a:solidFill>
          <a:latin typeface="+mn-lt"/>
          <a:ea typeface="+mn-ea"/>
          <a:cs typeface="+mn-cs"/>
        </a:defRPr>
      </a:lvl1pPr>
      <a:lvl2pPr marL="4587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92929"/>
          </a:solidFill>
          <a:latin typeface="+mn-lt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92929"/>
          </a:solidFill>
          <a:latin typeface="+mn-lt"/>
        </a:defRPr>
      </a:lvl3pPr>
      <a:lvl4pPr marL="13763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92929"/>
          </a:solidFill>
          <a:latin typeface="+mn-lt"/>
        </a:defRPr>
      </a:lvl4pPr>
      <a:lvl5pPr marL="18272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5pPr>
      <a:lvl6pPr marL="22844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6pPr>
      <a:lvl7pPr marL="27416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7pPr>
      <a:lvl8pPr marL="3198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8pPr>
      <a:lvl9pPr marL="36560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9292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sl.noaa.gov/users/heinselman/public_html/includes/Heinselman_12Jan2010.pp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E:\SRC_Dinner\par.mpg" TargetMode="External"/><Relationship Id="rId1" Type="http://schemas.openxmlformats.org/officeDocument/2006/relationships/video" Target="file:///E:\SRC_Dinner\88D_conv.mpg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jpeg"/><Relationship Id="rId4" Type="http://schemas.openxmlformats.org/officeDocument/2006/relationships/hyperlink" Target="http://en.wikipedia.org/wiki/File:Greensburg_kansas_tornado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radartutorial.eu/06.antennas/interfere2.en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radartutorial.eu/06.antennas/interfere2.en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MPAR—Multifunction Phased Array Radar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II—Future of </a:t>
            </a:r>
            <a:r>
              <a:rPr lang="en-US" dirty="0" err="1" smtClean="0"/>
              <a:t>Wx</a:t>
            </a:r>
            <a:r>
              <a:rPr lang="en-US" dirty="0" smtClean="0"/>
              <a:t>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38400"/>
            <a:ext cx="85725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Multifunction Phased Array Radar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5686"/>
            <a:ext cx="8229600" cy="437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4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NSSL Slides on  Multifunction Phased Array Radar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3570794"/>
            <a:ext cx="7554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Research on Potential Improvements with Phased Array Radar--Dr. Pamela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Heinselman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NSSL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5146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slides are taken from this National Severe Storms Lab presentation: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7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 bwMode="auto">
          <a:xfrm>
            <a:off x="914400" y="3505200"/>
            <a:ext cx="4022725" cy="2286000"/>
          </a:xfrm>
          <a:prstGeom prst="roundRect">
            <a:avLst>
              <a:gd name="adj" fmla="val 5977"/>
            </a:avLst>
          </a:prstGeom>
          <a:solidFill>
            <a:srgbClr val="3D6C98">
              <a:alpha val="70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Adaptive scanning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Areas of interest only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Arbitrary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914400" y="990600"/>
            <a:ext cx="4022725" cy="2286000"/>
          </a:xfrm>
          <a:prstGeom prst="roundRect">
            <a:avLst>
              <a:gd name="adj" fmla="val 5977"/>
            </a:avLst>
          </a:prstGeom>
          <a:solidFill>
            <a:srgbClr val="3D6C98">
              <a:alpha val="45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Conventional scanning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Everywhere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Sequential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84995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Why Phased Array Radar?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777875" y="1314450"/>
            <a:ext cx="41592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950" y="5788025"/>
            <a:ext cx="2574925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</a:rPr>
              <a:t>Courtesy of Chris Curtis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914400" y="5867400"/>
            <a:ext cx="4022725" cy="685800"/>
          </a:xfrm>
          <a:prstGeom prst="roundRect">
            <a:avLst/>
          </a:prstGeom>
          <a:solidFill>
            <a:srgbClr val="3D6C98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</a:rPr>
              <a:t>Goal: Faster Updates</a:t>
            </a:r>
          </a:p>
        </p:txBody>
      </p:sp>
      <p:pic>
        <p:nvPicPr>
          <p:cNvPr id="115727" name="88D_conv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029200" y="990600"/>
            <a:ext cx="3962400" cy="2286000"/>
          </a:xfrm>
          <a:prstGeom prst="rect">
            <a:avLst/>
          </a:prstGeom>
          <a:noFill/>
        </p:spPr>
      </p:pic>
      <p:pic>
        <p:nvPicPr>
          <p:cNvPr id="115728" name="par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505200"/>
            <a:ext cx="39624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354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5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5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5727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572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5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28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 smtClean="0"/>
              <a:t>Characteristics of NWRT PAR</a:t>
            </a:r>
          </a:p>
        </p:txBody>
      </p:sp>
      <p:pic>
        <p:nvPicPr>
          <p:cNvPr id="111619" name="Picture 4" descr="PAR_Ref_Vel_24April2006"/>
          <p:cNvPicPr>
            <a:picLocks noChangeAspect="1" noChangeArrowheads="1"/>
          </p:cNvPicPr>
          <p:nvPr/>
        </p:nvPicPr>
        <p:blipFill>
          <a:blip r:embed="rId3"/>
          <a:srcRect l="464" t="16647" r="50043" b="1001"/>
          <a:stretch>
            <a:fillRect/>
          </a:stretch>
        </p:blipFill>
        <p:spPr bwMode="auto">
          <a:xfrm>
            <a:off x="3759200" y="1668463"/>
            <a:ext cx="22209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3573463" y="4348163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90</a:t>
            </a:r>
            <a:r>
              <a:rPr lang="en-US" sz="2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 Sector Scan</a:t>
            </a:r>
          </a:p>
        </p:txBody>
      </p:sp>
      <p:sp>
        <p:nvSpPr>
          <p:cNvPr id="74761" name="Text Box 8"/>
          <p:cNvSpPr txBox="1">
            <a:spLocks noChangeArrowheads="1"/>
          </p:cNvSpPr>
          <p:nvPr/>
        </p:nvSpPr>
        <p:spPr bwMode="auto">
          <a:xfrm>
            <a:off x="4460875" y="2020888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cs typeface="Times New Roman" pitchFamily="18" charset="0"/>
              </a:rPr>
              <a:t>90</a:t>
            </a:r>
            <a:r>
              <a:rPr lang="en-US" sz="1200" b="1">
                <a:solidFill>
                  <a:srgbClr val="FFFFFF"/>
                </a:solidFill>
                <a:cs typeface="Times New Roman" pitchFamily="18" charset="0"/>
                <a:sym typeface="Symbol" pitchFamily="18" charset="2"/>
              </a:rPr>
              <a:t></a:t>
            </a:r>
          </a:p>
        </p:txBody>
      </p: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6019800" y="990600"/>
            <a:ext cx="32766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Ultimate Goal       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Specs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 Current Requirements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765175" y="1096963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Current Setup</a:t>
            </a:r>
          </a:p>
        </p:txBody>
      </p:sp>
      <p:pic>
        <p:nvPicPr>
          <p:cNvPr id="111638" name="Picture 14" descr="MPAR Concept in Field"/>
          <p:cNvPicPr>
            <a:picLocks noChangeAspect="1" noChangeArrowheads="1"/>
          </p:cNvPicPr>
          <p:nvPr/>
        </p:nvPicPr>
        <p:blipFill>
          <a:blip r:embed="rId4"/>
          <a:srcRect l="30795" t="20049" r="27759" b="4358"/>
          <a:stretch>
            <a:fillRect/>
          </a:stretch>
        </p:blipFill>
        <p:spPr bwMode="auto">
          <a:xfrm>
            <a:off x="7086600" y="1668463"/>
            <a:ext cx="12065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9" name="Picture 15" descr="PAR_Dome5"/>
          <p:cNvPicPr>
            <a:picLocks noChangeAspect="1" noChangeArrowheads="1"/>
          </p:cNvPicPr>
          <p:nvPr/>
        </p:nvPicPr>
        <p:blipFill>
          <a:blip r:embed="rId5"/>
          <a:srcRect l="9375" t="16667" r="5208"/>
          <a:stretch>
            <a:fillRect/>
          </a:stretch>
        </p:blipFill>
        <p:spPr bwMode="auto">
          <a:xfrm>
            <a:off x="1035050" y="1579563"/>
            <a:ext cx="18732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Freeform 7"/>
          <p:cNvSpPr>
            <a:spLocks/>
          </p:cNvSpPr>
          <p:nvPr/>
        </p:nvSpPr>
        <p:spPr bwMode="auto">
          <a:xfrm>
            <a:off x="4532313" y="1989138"/>
            <a:ext cx="533400" cy="88900"/>
          </a:xfrm>
          <a:custGeom>
            <a:avLst/>
            <a:gdLst>
              <a:gd name="T0" fmla="*/ 0 w 336"/>
              <a:gd name="T1" fmla="*/ 0 h 56"/>
              <a:gd name="T2" fmla="*/ 362902467 w 336"/>
              <a:gd name="T3" fmla="*/ 120967517 h 56"/>
              <a:gd name="T4" fmla="*/ 604837479 w 336"/>
              <a:gd name="T5" fmla="*/ 120967517 h 56"/>
              <a:gd name="T6" fmla="*/ 846772589 w 336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56"/>
              <a:gd name="T14" fmla="*/ 336 w 336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56">
                <a:moveTo>
                  <a:pt x="0" y="0"/>
                </a:moveTo>
                <a:cubicBezTo>
                  <a:pt x="52" y="20"/>
                  <a:pt x="104" y="40"/>
                  <a:pt x="144" y="48"/>
                </a:cubicBezTo>
                <a:cubicBezTo>
                  <a:pt x="184" y="56"/>
                  <a:pt x="208" y="56"/>
                  <a:pt x="240" y="48"/>
                </a:cubicBezTo>
                <a:cubicBezTo>
                  <a:pt x="272" y="40"/>
                  <a:pt x="320" y="8"/>
                  <a:pt x="336" y="0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11650" name="Group 34"/>
          <p:cNvGrpSpPr>
            <a:grpSpLocks/>
          </p:cNvGrpSpPr>
          <p:nvPr/>
        </p:nvGrpSpPr>
        <p:grpSpPr bwMode="auto">
          <a:xfrm>
            <a:off x="3759200" y="1752600"/>
            <a:ext cx="2305050" cy="2293938"/>
            <a:chOff x="2921" y="1061"/>
            <a:chExt cx="1452" cy="1445"/>
          </a:xfrm>
        </p:grpSpPr>
        <p:sp>
          <p:nvSpPr>
            <p:cNvPr id="74765" name="AutoShape 12"/>
            <p:cNvSpPr>
              <a:spLocks noChangeArrowheads="1"/>
            </p:cNvSpPr>
            <p:nvPr/>
          </p:nvSpPr>
          <p:spPr bwMode="auto">
            <a:xfrm rot="10800000">
              <a:off x="3583" y="1202"/>
              <a:ext cx="29" cy="1152"/>
            </a:xfrm>
            <a:custGeom>
              <a:avLst/>
              <a:gdLst>
                <a:gd name="T0" fmla="*/ 0 w 21600"/>
                <a:gd name="T1" fmla="*/ 31 h 21600"/>
                <a:gd name="T2" fmla="*/ 0 w 21600"/>
                <a:gd name="T3" fmla="*/ 61 h 21600"/>
                <a:gd name="T4" fmla="*/ 0 w 21600"/>
                <a:gd name="T5" fmla="*/ 31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9 w 21600"/>
                <a:gd name="T13" fmla="*/ 4500 h 21600"/>
                <a:gd name="T14" fmla="*/ 17131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i="1" baseline="-250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3474" y="2333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FFFFF"/>
                  </a:solidFill>
                  <a:cs typeface="Times New Roman" pitchFamily="18" charset="0"/>
                </a:rPr>
                <a:t>1.5</a:t>
              </a:r>
              <a:r>
                <a:rPr lang="en-US" sz="1200" b="1">
                  <a:solidFill>
                    <a:srgbClr val="FFFFFF"/>
                  </a:solidFill>
                  <a:cs typeface="Times New Roman" pitchFamily="18" charset="0"/>
                  <a:sym typeface="Symbol" pitchFamily="18" charset="2"/>
                </a:rPr>
                <a:t></a:t>
              </a:r>
            </a:p>
          </p:txBody>
        </p:sp>
        <p:sp>
          <p:nvSpPr>
            <p:cNvPr id="74767" name="AutoShape 14"/>
            <p:cNvSpPr>
              <a:spLocks noChangeAspect="1" noChangeArrowheads="1"/>
            </p:cNvSpPr>
            <p:nvPr/>
          </p:nvSpPr>
          <p:spPr bwMode="auto">
            <a:xfrm rot="-8270716">
              <a:off x="3247" y="1061"/>
              <a:ext cx="58" cy="6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9 w 21600"/>
                <a:gd name="T13" fmla="*/ 4500 h 21600"/>
                <a:gd name="T14" fmla="*/ 17131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2921" y="1672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FFFFF"/>
                  </a:solidFill>
                  <a:cs typeface="Times New Roman" pitchFamily="18" charset="0"/>
                </a:rPr>
                <a:t>2.1</a:t>
              </a:r>
              <a:r>
                <a:rPr lang="en-US" sz="1200" b="1">
                  <a:solidFill>
                    <a:srgbClr val="FFFFFF"/>
                  </a:solidFill>
                  <a:cs typeface="Times New Roman" pitchFamily="18" charset="0"/>
                  <a:sym typeface="Symbol" pitchFamily="18" charset="2"/>
                </a:rPr>
                <a:t></a:t>
              </a:r>
            </a:p>
          </p:txBody>
        </p:sp>
        <p:sp>
          <p:nvSpPr>
            <p:cNvPr id="74769" name="Text Box 16"/>
            <p:cNvSpPr txBox="1">
              <a:spLocks noChangeArrowheads="1"/>
            </p:cNvSpPr>
            <p:nvPr/>
          </p:nvSpPr>
          <p:spPr bwMode="auto">
            <a:xfrm>
              <a:off x="4037" y="1642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FFFFF"/>
                  </a:solidFill>
                  <a:cs typeface="Times New Roman" pitchFamily="18" charset="0"/>
                </a:rPr>
                <a:t>2.1</a:t>
              </a:r>
              <a:r>
                <a:rPr lang="en-US" sz="1200" b="1">
                  <a:solidFill>
                    <a:srgbClr val="FFFFFF"/>
                  </a:solidFill>
                  <a:cs typeface="Times New Roman" pitchFamily="18" charset="0"/>
                  <a:sym typeface="Symbol" pitchFamily="18" charset="2"/>
                </a:rPr>
                <a:t></a:t>
              </a:r>
            </a:p>
          </p:txBody>
        </p:sp>
        <p:sp>
          <p:nvSpPr>
            <p:cNvPr id="74770" name="AutoShape 17"/>
            <p:cNvSpPr>
              <a:spLocks noChangeAspect="1" noChangeArrowheads="1"/>
            </p:cNvSpPr>
            <p:nvPr/>
          </p:nvSpPr>
          <p:spPr bwMode="auto">
            <a:xfrm rot="8014763">
              <a:off x="3886" y="1066"/>
              <a:ext cx="58" cy="6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9 w 21600"/>
                <a:gd name="T13" fmla="*/ 4500 h 21600"/>
                <a:gd name="T14" fmla="*/ 17131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368" name="AutoShape 21"/>
          <p:cNvSpPr>
            <a:spLocks noChangeArrowheads="1"/>
          </p:cNvSpPr>
          <p:nvPr/>
        </p:nvSpPr>
        <p:spPr bwMode="auto">
          <a:xfrm>
            <a:off x="6096000" y="3124200"/>
            <a:ext cx="838200" cy="312738"/>
          </a:xfrm>
          <a:custGeom>
            <a:avLst/>
            <a:gdLst>
              <a:gd name="T0" fmla="*/ 1951652998 w 21600"/>
              <a:gd name="T1" fmla="*/ 0 h 21600"/>
              <a:gd name="T2" fmla="*/ 0 w 21600"/>
              <a:gd name="T3" fmla="*/ 102419155 h 21600"/>
              <a:gd name="T4" fmla="*/ 1951652998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66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1652" name="Text Box 36"/>
          <p:cNvSpPr txBox="1">
            <a:spLocks noChangeArrowheads="1"/>
          </p:cNvSpPr>
          <p:nvPr/>
        </p:nvSpPr>
        <p:spPr bwMode="auto">
          <a:xfrm>
            <a:off x="3573463" y="914400"/>
            <a:ext cx="2654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Verdana" pitchFamily="34" charset="0"/>
              </a:rPr>
              <a:t>High-Temporal Resolution Data</a:t>
            </a:r>
          </a:p>
        </p:txBody>
      </p:sp>
      <p:sp>
        <p:nvSpPr>
          <p:cNvPr id="2" name="AutoShape 21"/>
          <p:cNvSpPr>
            <a:spLocks noChangeArrowheads="1"/>
          </p:cNvSpPr>
          <p:nvPr/>
        </p:nvSpPr>
        <p:spPr bwMode="auto">
          <a:xfrm>
            <a:off x="2895600" y="3124200"/>
            <a:ext cx="838200" cy="312738"/>
          </a:xfrm>
          <a:custGeom>
            <a:avLst/>
            <a:gdLst>
              <a:gd name="T0" fmla="*/ 1951652998 w 21600"/>
              <a:gd name="T1" fmla="*/ 0 h 21600"/>
              <a:gd name="T2" fmla="*/ 0 w 21600"/>
              <a:gd name="T3" fmla="*/ 102419155 h 21600"/>
              <a:gd name="T4" fmla="*/ 1951652998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66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1659" name="Text Box 43"/>
          <p:cNvSpPr txBox="1">
            <a:spLocks noChangeArrowheads="1"/>
          </p:cNvSpPr>
          <p:nvPr/>
        </p:nvSpPr>
        <p:spPr bwMode="auto">
          <a:xfrm>
            <a:off x="1143000" y="4922838"/>
            <a:ext cx="79248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3366"/>
                </a:solidFill>
                <a:latin typeface="Arial" charset="0"/>
              </a:rPr>
              <a:t>Characteristics Similar to WSR-88D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3366"/>
                </a:solidFill>
                <a:latin typeface="Arial" charset="0"/>
              </a:rPr>
              <a:t>Wavelength: PAR = 9.4 cm / WSR-88D = ~10 cm (S-band)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3366"/>
                </a:solidFill>
                <a:latin typeface="Arial" charset="0"/>
              </a:rPr>
              <a:t>Range Resolution: PAR = 240 km / WSR-88D = 250 km</a:t>
            </a:r>
          </a:p>
        </p:txBody>
      </p:sp>
    </p:spTree>
    <p:extLst>
      <p:ext uri="{BB962C8B-B14F-4D97-AF65-F5344CB8AC3E}">
        <p14:creationId xmlns:p14="http://schemas.microsoft.com/office/powerpoint/2010/main" val="18136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8" grpId="0" animBg="1"/>
      <p:bldP spid="1116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777875" y="228600"/>
            <a:ext cx="8366125" cy="609600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smtClean="0"/>
              <a:t>PARISE</a:t>
            </a:r>
            <a:br>
              <a:rPr lang="en-US" smtClean="0"/>
            </a:br>
            <a:r>
              <a:rPr lang="en-US" sz="2400" b="1" smtClean="0"/>
              <a:t>P</a:t>
            </a:r>
            <a:r>
              <a:rPr lang="en-US" sz="2400" smtClean="0"/>
              <a:t>hased-</a:t>
            </a:r>
            <a:r>
              <a:rPr lang="en-US" sz="2400" b="1" smtClean="0"/>
              <a:t>A</a:t>
            </a:r>
            <a:r>
              <a:rPr lang="en-US" sz="2400" smtClean="0"/>
              <a:t>rray </a:t>
            </a:r>
            <a:r>
              <a:rPr lang="en-US" sz="2400" b="1" smtClean="0"/>
              <a:t>R</a:t>
            </a:r>
            <a:r>
              <a:rPr lang="en-US" sz="2400" smtClean="0"/>
              <a:t>adar </a:t>
            </a:r>
            <a:r>
              <a:rPr lang="en-US" sz="2400" b="1" smtClean="0"/>
              <a:t>I</a:t>
            </a:r>
            <a:r>
              <a:rPr lang="en-US" sz="2400" smtClean="0"/>
              <a:t>nnovative </a:t>
            </a:r>
            <a:r>
              <a:rPr lang="en-US" sz="2400" b="1" smtClean="0"/>
              <a:t>S</a:t>
            </a:r>
            <a:r>
              <a:rPr lang="en-US" sz="2400" smtClean="0"/>
              <a:t>ensing </a:t>
            </a:r>
            <a:r>
              <a:rPr lang="en-US" sz="2400" b="1" smtClean="0"/>
              <a:t>E</a:t>
            </a:r>
            <a:r>
              <a:rPr lang="en-US" sz="2400" smtClean="0"/>
              <a:t>xperiments</a:t>
            </a:r>
            <a:endParaRPr lang="en-US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38200" y="935038"/>
            <a:ext cx="5349875" cy="1138237"/>
          </a:xfrm>
          <a:prstGeom prst="rect">
            <a:avLst/>
          </a:prstGeom>
          <a:solidFill>
            <a:srgbClr val="3D6C98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D6C98"/>
                </a:solidFill>
                <a:cs typeface="Times New Roman" pitchFamily="18" charset="0"/>
              </a:rPr>
              <a:t>To develop: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cs typeface="Times New Roman" pitchFamily="18" charset="0"/>
              </a:rPr>
              <a:t>High-temporal resolution, </a:t>
            </a:r>
            <a:br>
              <a:rPr lang="en-US" sz="22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200" dirty="0">
                <a:solidFill>
                  <a:srgbClr val="000000"/>
                </a:solidFill>
                <a:cs typeface="Times New Roman" pitchFamily="18" charset="0"/>
              </a:rPr>
              <a:t>phenomenon-based scanning strategies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8200" y="2212975"/>
            <a:ext cx="5349875" cy="2803525"/>
          </a:xfrm>
          <a:prstGeom prst="rect">
            <a:avLst/>
          </a:prstGeom>
          <a:solidFill>
            <a:srgbClr val="3D6C98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3D6C98"/>
                </a:solidFill>
                <a:cs typeface="Times New Roman" pitchFamily="18" charset="0"/>
              </a:rPr>
              <a:t>To evaluate:                                                                       </a:t>
            </a:r>
            <a:r>
              <a:rPr lang="en-US" sz="2000">
                <a:solidFill>
                  <a:srgbClr val="3D6C98"/>
                </a:solidFill>
                <a:cs typeface="Times New Roman" pitchFamily="18" charset="0"/>
              </a:rPr>
              <a:t> </a:t>
            </a:r>
            <a:r>
              <a:rPr lang="en-US" sz="2200">
                <a:solidFill>
                  <a:srgbClr val="000000"/>
                </a:solidFill>
                <a:cs typeface="Times New Roman" pitchFamily="18" charset="0"/>
              </a:rPr>
              <a:t>Strengths and limitations of PAR data </a:t>
            </a:r>
            <a:br>
              <a:rPr lang="en-US" sz="220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200">
                <a:solidFill>
                  <a:srgbClr val="000000"/>
                </a:solidFill>
                <a:cs typeface="Times New Roman" pitchFamily="18" charset="0"/>
              </a:rPr>
              <a:t>in the warning decision process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cs typeface="Times New Roman" pitchFamily="18" charset="0"/>
              </a:rPr>
              <a:t>Challenges of using PAR data in a</a:t>
            </a:r>
            <a:br>
              <a:rPr lang="en-US" sz="220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200">
                <a:solidFill>
                  <a:srgbClr val="000000"/>
                </a:solidFill>
                <a:cs typeface="Times New Roman" pitchFamily="18" charset="0"/>
              </a:rPr>
              <a:t>pseudo-operational environment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" charset="0"/>
              </a:rPr>
              <a:t>Impact of scanning strategies on depiction of severe storms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38200" y="5183188"/>
            <a:ext cx="5349875" cy="1308100"/>
          </a:xfrm>
          <a:prstGeom prst="rect">
            <a:avLst/>
          </a:prstGeom>
          <a:solidFill>
            <a:srgbClr val="3D6C98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D6C98"/>
                </a:solidFill>
                <a:cs typeface="Times New Roman" pitchFamily="18" charset="0"/>
              </a:rPr>
              <a:t>To improve:                                                                        </a:t>
            </a:r>
            <a:r>
              <a:rPr lang="en-US" sz="2200" dirty="0">
                <a:solidFill>
                  <a:srgbClr val="000000"/>
                </a:solidFill>
                <a:cs typeface="Times New Roman" pitchFamily="18" charset="0"/>
              </a:rPr>
              <a:t>Warning operations</a:t>
            </a:r>
            <a:endParaRPr lang="en-US" sz="2200" b="1" dirty="0">
              <a:solidFill>
                <a:srgbClr val="000066"/>
              </a:solidFill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cs typeface="Times New Roman" pitchFamily="18" charset="0"/>
              </a:rPr>
              <a:t>Understanding of severe storm processes</a:t>
            </a:r>
          </a:p>
        </p:txBody>
      </p:sp>
      <p:pic>
        <p:nvPicPr>
          <p:cNvPr id="13" name="Picture 17" descr="100_3586"/>
          <p:cNvPicPr>
            <a:picLocks noChangeAspect="1" noChangeArrowheads="1"/>
          </p:cNvPicPr>
          <p:nvPr/>
        </p:nvPicPr>
        <p:blipFill>
          <a:blip r:embed="rId3"/>
          <a:srcRect t="9058"/>
          <a:stretch>
            <a:fillRect/>
          </a:stretch>
        </p:blipFill>
        <p:spPr bwMode="auto">
          <a:xfrm>
            <a:off x="6324600" y="955675"/>
            <a:ext cx="2286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0" descr="img_00301"/>
          <p:cNvPicPr>
            <a:picLocks noChangeAspect="1" noChangeArrowheads="1"/>
          </p:cNvPicPr>
          <p:nvPr/>
        </p:nvPicPr>
        <p:blipFill>
          <a:blip r:embed="rId4"/>
          <a:srcRect l="18810" t="14049" r="17082"/>
          <a:stretch>
            <a:fillRect/>
          </a:stretch>
        </p:blipFill>
        <p:spPr bwMode="auto">
          <a:xfrm>
            <a:off x="6705600" y="2362200"/>
            <a:ext cx="2286000" cy="2043113"/>
          </a:xfrm>
          <a:prstGeom prst="rect">
            <a:avLst/>
          </a:prstGeom>
          <a:noFill/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1" descr="100_3579"/>
          <p:cNvPicPr>
            <a:picLocks noChangeAspect="1" noChangeArrowheads="1"/>
          </p:cNvPicPr>
          <p:nvPr/>
        </p:nvPicPr>
        <p:blipFill>
          <a:blip r:embed="rId5"/>
          <a:srcRect t="14175" r="-3061" b="18826"/>
          <a:stretch>
            <a:fillRect/>
          </a:stretch>
        </p:blipFill>
        <p:spPr bwMode="auto">
          <a:xfrm>
            <a:off x="6324600" y="41910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6324600" y="5926138"/>
            <a:ext cx="1905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</a:rPr>
              <a:t>Photos by James Murnan</a:t>
            </a:r>
          </a:p>
        </p:txBody>
      </p:sp>
    </p:spTree>
    <p:extLst>
      <p:ext uri="{BB962C8B-B14F-4D97-AF65-F5344CB8AC3E}">
        <p14:creationId xmlns:p14="http://schemas.microsoft.com/office/powerpoint/2010/main" val="292224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latin typeface="Arial" charset="0"/>
              </a:rPr>
              <a:t>Impacts of Hail Storms</a:t>
            </a:r>
          </a:p>
        </p:txBody>
      </p:sp>
      <p:pic>
        <p:nvPicPr>
          <p:cNvPr id="217103" name="Picture 15" descr="2008-11-05_HailStorm 545"/>
          <p:cNvPicPr>
            <a:picLocks noChangeAspect="1" noChangeArrowheads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1447800" y="3735388"/>
            <a:ext cx="3656013" cy="2741612"/>
          </a:xfrm>
          <a:prstGeom prst="rect">
            <a:avLst/>
          </a:prstGeom>
          <a:noFill/>
        </p:spPr>
      </p:pic>
      <p:pic>
        <p:nvPicPr>
          <p:cNvPr id="217111" name="Picture 23"/>
          <p:cNvPicPr>
            <a:picLocks noChangeAspect="1" noChangeArrowheads="1"/>
          </p:cNvPicPr>
          <p:nvPr/>
        </p:nvPicPr>
        <p:blipFill>
          <a:blip r:embed="rId4"/>
          <a:srcRect l="31818" t="10548" r="4546" b="23288"/>
          <a:stretch>
            <a:fillRect/>
          </a:stretch>
        </p:blipFill>
        <p:spPr bwMode="auto">
          <a:xfrm>
            <a:off x="5583238" y="3735388"/>
            <a:ext cx="2543175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112" name="Picture 24"/>
          <p:cNvPicPr>
            <a:picLocks noChangeAspect="1" noChangeArrowheads="1"/>
          </p:cNvPicPr>
          <p:nvPr/>
        </p:nvPicPr>
        <p:blipFill>
          <a:blip r:embed="rId5"/>
          <a:srcRect l="4546" t="12740" r="4546" b="21507"/>
          <a:stretch>
            <a:fillRect/>
          </a:stretch>
        </p:blipFill>
        <p:spPr bwMode="auto">
          <a:xfrm>
            <a:off x="5330825" y="129698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113" name="Picture 25"/>
          <p:cNvPicPr>
            <a:picLocks noChangeAspect="1" noChangeArrowheads="1"/>
          </p:cNvPicPr>
          <p:nvPr/>
        </p:nvPicPr>
        <p:blipFill>
          <a:blip r:embed="rId6"/>
          <a:srcRect l="4546" t="12740" r="6818" b="21507"/>
          <a:stretch>
            <a:fillRect/>
          </a:stretch>
        </p:blipFill>
        <p:spPr bwMode="auto">
          <a:xfrm>
            <a:off x="1790700" y="1296988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7114" name="Text Box 26"/>
          <p:cNvSpPr txBox="1">
            <a:spLocks noChangeArrowheads="1"/>
          </p:cNvSpPr>
          <p:nvPr/>
        </p:nvSpPr>
        <p:spPr bwMode="auto">
          <a:xfrm>
            <a:off x="2895600" y="817563"/>
            <a:ext cx="4419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  <a:latin typeface="Arial" charset="0"/>
              </a:rPr>
              <a:t>5 November 2008, Norman, OK</a:t>
            </a:r>
          </a:p>
        </p:txBody>
      </p:sp>
      <p:sp>
        <p:nvSpPr>
          <p:cNvPr id="217115" name="Text Box 27"/>
          <p:cNvSpPr txBox="1">
            <a:spLocks noChangeArrowheads="1"/>
          </p:cNvSpPr>
          <p:nvPr/>
        </p:nvSpPr>
        <p:spPr bwMode="auto">
          <a:xfrm>
            <a:off x="7158038" y="6432550"/>
            <a:ext cx="15732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/>
                <a:cs typeface="Times New Roman" pitchFamily="18" charset="0"/>
              </a:rPr>
              <a:t>©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Carl Wood</a:t>
            </a:r>
          </a:p>
        </p:txBody>
      </p:sp>
    </p:spTree>
    <p:extLst>
      <p:ext uri="{BB962C8B-B14F-4D97-AF65-F5344CB8AC3E}">
        <p14:creationId xmlns:p14="http://schemas.microsoft.com/office/powerpoint/2010/main" val="3970775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228600"/>
            <a:ext cx="6238875" cy="1295400"/>
          </a:xfrm>
        </p:spPr>
        <p:txBody>
          <a:bodyPr/>
          <a:lstStyle/>
          <a:p>
            <a:r>
              <a:rPr lang="en-US" sz="3200" smtClean="0">
                <a:latin typeface="Arial" charset="0"/>
              </a:rPr>
              <a:t>Hail Storm: 26 s Updates</a:t>
            </a:r>
          </a:p>
        </p:txBody>
      </p:sp>
      <p:sp>
        <p:nvSpPr>
          <p:cNvPr id="205834" name="Text Box 12"/>
          <p:cNvSpPr txBox="1">
            <a:spLocks noChangeArrowheads="1"/>
          </p:cNvSpPr>
          <p:nvPr/>
        </p:nvSpPr>
        <p:spPr bwMode="auto">
          <a:xfrm>
            <a:off x="1098550" y="1600200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PAR reflectivity cross-section                                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31 elevation scans</a:t>
            </a:r>
            <a:endParaRPr lang="en-US" sz="160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05835" name="Text Box 13"/>
          <p:cNvSpPr txBox="1">
            <a:spLocks noChangeArrowheads="1"/>
          </p:cNvSpPr>
          <p:nvPr/>
        </p:nvSpPr>
        <p:spPr bwMode="auto">
          <a:xfrm>
            <a:off x="1557338" y="1143000"/>
            <a:ext cx="2217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u="sng">
                <a:solidFill>
                  <a:srgbClr val="009999"/>
                </a:solidFill>
                <a:latin typeface="Arial" charset="0"/>
                <a:cs typeface="Times New Roman" pitchFamily="18" charset="0"/>
              </a:rPr>
              <a:t>15 August 2006</a:t>
            </a:r>
          </a:p>
        </p:txBody>
      </p:sp>
      <p:sp>
        <p:nvSpPr>
          <p:cNvPr id="205836" name="Text Box 14"/>
          <p:cNvSpPr txBox="1">
            <a:spLocks noChangeArrowheads="1"/>
          </p:cNvSpPr>
          <p:nvPr/>
        </p:nvSpPr>
        <p:spPr bwMode="auto">
          <a:xfrm>
            <a:off x="1117600" y="3810000"/>
            <a:ext cx="304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Approximated WSR-88D Reflectivity cross-section           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31 elevation scans</a:t>
            </a:r>
            <a:endParaRPr lang="en-US" sz="1600">
              <a:solidFill>
                <a:srgbClr val="000000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05837" name="Picture 15" descr="NWRT_loop_0815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063" y="1268413"/>
            <a:ext cx="4560887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38" name="Text Box 16"/>
          <p:cNvSpPr txBox="1">
            <a:spLocks noChangeArrowheads="1"/>
          </p:cNvSpPr>
          <p:nvPr/>
        </p:nvSpPr>
        <p:spPr bwMode="auto">
          <a:xfrm>
            <a:off x="4267200" y="1312863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26-s updates</a:t>
            </a:r>
          </a:p>
        </p:txBody>
      </p:sp>
      <p:sp>
        <p:nvSpPr>
          <p:cNvPr id="205839" name="Text Box 17"/>
          <p:cNvSpPr txBox="1">
            <a:spLocks noChangeArrowheads="1"/>
          </p:cNvSpPr>
          <p:nvPr/>
        </p:nvSpPr>
        <p:spPr bwMode="auto">
          <a:xfrm>
            <a:off x="4267200" y="3932238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5-min updates</a:t>
            </a:r>
          </a:p>
        </p:txBody>
      </p:sp>
      <p:sp>
        <p:nvSpPr>
          <p:cNvPr id="205840" name="Text Box 20"/>
          <p:cNvSpPr txBox="1">
            <a:spLocks noChangeArrowheads="1"/>
          </p:cNvSpPr>
          <p:nvPr/>
        </p:nvSpPr>
        <p:spPr bwMode="auto">
          <a:xfrm>
            <a:off x="6375400" y="1312863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0.5</a:t>
            </a:r>
            <a:r>
              <a:rPr lang="en-US" sz="1600" b="1">
                <a:solidFill>
                  <a:srgbClr val="FFFFFF"/>
                </a:solidFill>
                <a:latin typeface="Arial" charset="0"/>
                <a:cs typeface="Arial" charset="0"/>
              </a:rPr>
              <a:t>° elevation</a:t>
            </a:r>
            <a:endParaRPr lang="en-US" sz="1600">
              <a:solidFill>
                <a:srgbClr val="FFFFFF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205841" name="Line 21"/>
          <p:cNvSpPr>
            <a:spLocks noChangeShapeType="1"/>
          </p:cNvSpPr>
          <p:nvPr/>
        </p:nvSpPr>
        <p:spPr bwMode="auto">
          <a:xfrm>
            <a:off x="2927350" y="2019300"/>
            <a:ext cx="11430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42" name="Text Box 23"/>
          <p:cNvSpPr txBox="1">
            <a:spLocks noChangeArrowheads="1"/>
          </p:cNvSpPr>
          <p:nvPr/>
        </p:nvSpPr>
        <p:spPr bwMode="auto">
          <a:xfrm>
            <a:off x="6384925" y="3948113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0.5</a:t>
            </a:r>
            <a:r>
              <a:rPr lang="en-US" sz="1600" b="1">
                <a:solidFill>
                  <a:srgbClr val="FFFFFF"/>
                </a:solidFill>
                <a:latin typeface="Arial" charset="0"/>
                <a:cs typeface="Arial" charset="0"/>
              </a:rPr>
              <a:t>° elevation</a:t>
            </a:r>
            <a:endParaRPr lang="en-US" sz="1600">
              <a:solidFill>
                <a:srgbClr val="FFFFFF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205843" name="Text Box 24"/>
          <p:cNvSpPr txBox="1">
            <a:spLocks noChangeArrowheads="1"/>
          </p:cNvSpPr>
          <p:nvPr/>
        </p:nvSpPr>
        <p:spPr bwMode="auto">
          <a:xfrm>
            <a:off x="4267200" y="2605088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10-km altitude</a:t>
            </a:r>
            <a:endParaRPr lang="en-US" sz="1600">
              <a:solidFill>
                <a:srgbClr val="FFFFFF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205844" name="Text Box 25"/>
          <p:cNvSpPr txBox="1">
            <a:spLocks noChangeArrowheads="1"/>
          </p:cNvSpPr>
          <p:nvPr/>
        </p:nvSpPr>
        <p:spPr bwMode="auto">
          <a:xfrm>
            <a:off x="4267200" y="5243513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10-km altitude</a:t>
            </a:r>
            <a:endParaRPr lang="en-US" sz="1600">
              <a:solidFill>
                <a:srgbClr val="FFFFFF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205845" name="Line 26"/>
          <p:cNvSpPr>
            <a:spLocks noChangeShapeType="1"/>
          </p:cNvSpPr>
          <p:nvPr/>
        </p:nvSpPr>
        <p:spPr bwMode="auto">
          <a:xfrm>
            <a:off x="2927350" y="4476750"/>
            <a:ext cx="11430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56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228600"/>
            <a:ext cx="6238875" cy="1295400"/>
          </a:xfrm>
        </p:spPr>
        <p:txBody>
          <a:bodyPr/>
          <a:lstStyle/>
          <a:p>
            <a:r>
              <a:rPr lang="en-US" sz="3200" smtClean="0">
                <a:latin typeface="Arial" charset="0"/>
              </a:rPr>
              <a:t>Impact of Microburst on Aircraft</a:t>
            </a:r>
          </a:p>
        </p:txBody>
      </p:sp>
      <p:pic>
        <p:nvPicPr>
          <p:cNvPr id="146455" name="Picture 23" descr="microburst danger"/>
          <p:cNvPicPr>
            <a:picLocks noChangeAspect="1" noChangeArrowheads="1"/>
          </p:cNvPicPr>
          <p:nvPr/>
        </p:nvPicPr>
        <p:blipFill>
          <a:blip r:embed="rId3"/>
          <a:srcRect t="11531"/>
          <a:stretch>
            <a:fillRect/>
          </a:stretch>
        </p:blipFill>
        <p:spPr bwMode="auto">
          <a:xfrm>
            <a:off x="1676400" y="1343025"/>
            <a:ext cx="6096000" cy="4676775"/>
          </a:xfrm>
          <a:prstGeom prst="rect">
            <a:avLst/>
          </a:prstGeom>
          <a:noFill/>
        </p:spPr>
      </p:pic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6400800" y="6354763"/>
            <a:ext cx="266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Courtesy, University of Wisconsin</a:t>
            </a:r>
          </a:p>
        </p:txBody>
      </p: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3124200" y="868363"/>
            <a:ext cx="3276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" charset="0"/>
              </a:rPr>
              <a:t>Microburst Downdraft</a:t>
            </a:r>
          </a:p>
        </p:txBody>
      </p:sp>
      <p:grpSp>
        <p:nvGrpSpPr>
          <p:cNvPr id="146464" name="Group 32"/>
          <p:cNvGrpSpPr>
            <a:grpSpLocks/>
          </p:cNvGrpSpPr>
          <p:nvPr/>
        </p:nvGrpSpPr>
        <p:grpSpPr bwMode="auto">
          <a:xfrm>
            <a:off x="1536700" y="2701925"/>
            <a:ext cx="2501900" cy="1336675"/>
            <a:chOff x="968" y="1702"/>
            <a:chExt cx="1576" cy="842"/>
          </a:xfrm>
        </p:grpSpPr>
        <p:sp>
          <p:nvSpPr>
            <p:cNvPr id="146462" name="Oval 30"/>
            <p:cNvSpPr>
              <a:spLocks noChangeArrowheads="1"/>
            </p:cNvSpPr>
            <p:nvPr/>
          </p:nvSpPr>
          <p:spPr bwMode="auto">
            <a:xfrm>
              <a:off x="1008" y="1702"/>
              <a:ext cx="1536" cy="63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6463" name="Oval 31"/>
            <p:cNvSpPr>
              <a:spLocks noChangeArrowheads="1"/>
            </p:cNvSpPr>
            <p:nvPr/>
          </p:nvSpPr>
          <p:spPr bwMode="auto">
            <a:xfrm>
              <a:off x="968" y="1718"/>
              <a:ext cx="672" cy="8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46460" name="Text Box 28"/>
          <p:cNvSpPr txBox="1">
            <a:spLocks noChangeArrowheads="1"/>
          </p:cNvSpPr>
          <p:nvPr/>
        </p:nvSpPr>
        <p:spPr bwMode="auto">
          <a:xfrm>
            <a:off x="1143000" y="2149475"/>
            <a:ext cx="2743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" charset="0"/>
              </a:rPr>
              <a:t>Sudden tail wind reduces plane’s lift, engine thrust cannot keep plane flying.  </a:t>
            </a:r>
          </a:p>
        </p:txBody>
      </p:sp>
      <p:sp>
        <p:nvSpPr>
          <p:cNvPr id="146465" name="Text Box 33"/>
          <p:cNvSpPr txBox="1">
            <a:spLocks noChangeArrowheads="1"/>
          </p:cNvSpPr>
          <p:nvPr/>
        </p:nvSpPr>
        <p:spPr bwMode="auto">
          <a:xfrm>
            <a:off x="5486400" y="2616200"/>
            <a:ext cx="2743200" cy="1096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" charset="0"/>
              </a:rPr>
              <a:t>Head wind helps to lift plane, reduces power to engines  </a:t>
            </a:r>
          </a:p>
        </p:txBody>
      </p:sp>
    </p:spTree>
    <p:extLst>
      <p:ext uri="{BB962C8B-B14F-4D97-AF65-F5344CB8AC3E}">
        <p14:creationId xmlns:p14="http://schemas.microsoft.com/office/powerpoint/2010/main" val="4026753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228600"/>
            <a:ext cx="6238875" cy="1295400"/>
          </a:xfrm>
        </p:spPr>
        <p:txBody>
          <a:bodyPr/>
          <a:lstStyle/>
          <a:p>
            <a:pPr algn="ctr"/>
            <a:r>
              <a:rPr lang="en-US" sz="2800" smtClean="0">
                <a:latin typeface="Arial" charset="0"/>
              </a:rPr>
              <a:t>Impact of Microburst on Dallas Cowboys Practice Facility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7045325" y="5668963"/>
            <a:ext cx="1438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©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Tony Guitierrez</a:t>
            </a:r>
          </a:p>
        </p:txBody>
      </p:sp>
      <p:grpSp>
        <p:nvGrpSpPr>
          <p:cNvPr id="212998" name="Group 6"/>
          <p:cNvGrpSpPr>
            <a:grpSpLocks/>
          </p:cNvGrpSpPr>
          <p:nvPr/>
        </p:nvGrpSpPr>
        <p:grpSpPr bwMode="auto">
          <a:xfrm>
            <a:off x="1536700" y="2701925"/>
            <a:ext cx="2501900" cy="1336675"/>
            <a:chOff x="968" y="1702"/>
            <a:chExt cx="1576" cy="842"/>
          </a:xfrm>
        </p:grpSpPr>
        <p:sp>
          <p:nvSpPr>
            <p:cNvPr id="212999" name="Oval 7"/>
            <p:cNvSpPr>
              <a:spLocks noChangeArrowheads="1"/>
            </p:cNvSpPr>
            <p:nvPr/>
          </p:nvSpPr>
          <p:spPr bwMode="auto">
            <a:xfrm>
              <a:off x="1008" y="1702"/>
              <a:ext cx="1536" cy="63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3000" name="Oval 8"/>
            <p:cNvSpPr>
              <a:spLocks noChangeArrowheads="1"/>
            </p:cNvSpPr>
            <p:nvPr/>
          </p:nvSpPr>
          <p:spPr bwMode="auto">
            <a:xfrm>
              <a:off x="968" y="1718"/>
              <a:ext cx="672" cy="8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13004" name="Picture 12" descr="Cowboys Facil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66800"/>
            <a:ext cx="6934200" cy="4622800"/>
          </a:xfrm>
          <a:prstGeom prst="rect">
            <a:avLst/>
          </a:prstGeom>
          <a:noFill/>
        </p:spPr>
      </p:pic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1295400" y="56388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3 May 2009</a:t>
            </a: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81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Research indicates NEXRAD improved tornado warning lead time from ~7 minutes to ~13 minutes currently.</a:t>
            </a:r>
          </a:p>
          <a:p>
            <a:r>
              <a:rPr lang="en-US" dirty="0" smtClean="0"/>
              <a:t>NEXRAD is believed to have reduced tornado fatalities by 45%.</a:t>
            </a:r>
          </a:p>
          <a:p>
            <a:r>
              <a:rPr lang="en-US" dirty="0" smtClean="0"/>
              <a:t>NEXRAD is nearing end of its 20-year engineering design lifespan.</a:t>
            </a:r>
          </a:p>
          <a:p>
            <a:r>
              <a:rPr lang="en-US" dirty="0" smtClean="0"/>
              <a:t>Options range from refurbishment to extend life of existing hardware to “wholesale” upgrades to multi-function or multi-mission phased array radar (MPAR).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228600"/>
            <a:ext cx="6238875" cy="1295400"/>
          </a:xfrm>
        </p:spPr>
        <p:txBody>
          <a:bodyPr/>
          <a:lstStyle/>
          <a:p>
            <a:r>
              <a:rPr lang="en-US" sz="3200" smtClean="0">
                <a:latin typeface="Arial" charset="0"/>
              </a:rPr>
              <a:t>Microburst: 34 s Updates</a:t>
            </a: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752600" y="896938"/>
            <a:ext cx="221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u="sng">
                <a:solidFill>
                  <a:srgbClr val="333399"/>
                </a:solidFill>
                <a:latin typeface="Arial" charset="0"/>
                <a:cs typeface="Times New Roman" pitchFamily="18" charset="0"/>
              </a:rPr>
              <a:t>10 July 2006</a:t>
            </a:r>
          </a:p>
        </p:txBody>
      </p:sp>
      <p:pic>
        <p:nvPicPr>
          <p:cNvPr id="207876" name="Picture 4" descr="parV88D-vertic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738" y="1171575"/>
            <a:ext cx="3208337" cy="5307013"/>
          </a:xfrm>
          <a:prstGeom prst="rect">
            <a:avLst/>
          </a:prstGeom>
          <a:noFill/>
        </p:spPr>
      </p:pic>
      <p:sp>
        <p:nvSpPr>
          <p:cNvPr id="6176" name="Text Box 32"/>
          <p:cNvSpPr txBox="1">
            <a:spLocks noChangeArrowheads="1"/>
          </p:cNvSpPr>
          <p:nvPr/>
        </p:nvSpPr>
        <p:spPr bwMode="auto">
          <a:xfrm rot="16200000">
            <a:off x="3145632" y="2421731"/>
            <a:ext cx="2728912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NWRT PAR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 rot="16200000">
            <a:off x="3233738" y="5062537"/>
            <a:ext cx="25527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KTLX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4371975" y="914400"/>
            <a:ext cx="2162175" cy="276225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48" charset="-128"/>
              </a:rPr>
              <a:t>Reflectivity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096000" y="914400"/>
            <a:ext cx="1743075" cy="274638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207881" name="Content Placeholder 9"/>
          <p:cNvSpPr>
            <a:spLocks/>
          </p:cNvSpPr>
          <p:nvPr/>
        </p:nvSpPr>
        <p:spPr bwMode="auto">
          <a:xfrm>
            <a:off x="1327150" y="1387475"/>
            <a:ext cx="294005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292929"/>
                </a:solidFill>
              </a:rPr>
              <a:t>Strategy yields fast update times by using beam multiplexing</a:t>
            </a:r>
            <a:br>
              <a:rPr lang="en-US" sz="2400">
                <a:solidFill>
                  <a:srgbClr val="292929"/>
                </a:solidFill>
              </a:rPr>
            </a:br>
            <a:endParaRPr lang="en-US" sz="2400">
              <a:solidFill>
                <a:srgbClr val="292929"/>
              </a:solidFill>
            </a:endParaRPr>
          </a:p>
          <a:p>
            <a:pPr marL="458788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292929"/>
                </a:solidFill>
              </a:rPr>
              <a:t>NWRT PAR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90 deg sector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34 s updates</a:t>
            </a:r>
          </a:p>
          <a:p>
            <a:pPr marL="458788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292929"/>
                </a:solidFill>
              </a:rPr>
              <a:t>NEXRAD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Conventional scan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4.1 min updates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35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914400" y="90488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Forecaster Evaluation</a:t>
            </a:r>
          </a:p>
        </p:txBody>
      </p:sp>
      <p:sp>
        <p:nvSpPr>
          <p:cNvPr id="140326" name="Text Box 38"/>
          <p:cNvSpPr txBox="1">
            <a:spLocks noChangeArrowheads="1"/>
          </p:cNvSpPr>
          <p:nvPr/>
        </p:nvSpPr>
        <p:spPr bwMode="auto">
          <a:xfrm>
            <a:off x="914400" y="1277938"/>
            <a:ext cx="3581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“High temporal resolution of PAR allowed me to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identify near-ground-level severe winds which were considerably under-played by KTLX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 (27 kt vs 57 kt).”</a:t>
            </a:r>
          </a:p>
        </p:txBody>
      </p:sp>
      <p:sp>
        <p:nvSpPr>
          <p:cNvPr id="140327" name="Text Box 39"/>
          <p:cNvSpPr txBox="1">
            <a:spLocks noChangeArrowheads="1"/>
          </p:cNvSpPr>
          <p:nvPr/>
        </p:nvSpPr>
        <p:spPr bwMode="auto">
          <a:xfrm>
            <a:off x="838200" y="3352800"/>
            <a:ext cx="3581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“You can diagnose better what’s going on so you can have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more confidence in issuing or not issuing warnings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.”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990600" y="5057775"/>
            <a:ext cx="3581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“Rapid updates will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help get the warning out period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. We have many missed pulse storm hail and wind warnings.”</a:t>
            </a:r>
          </a:p>
        </p:txBody>
      </p:sp>
      <p:pic>
        <p:nvPicPr>
          <p:cNvPr id="140334" name="Picture 46" descr="parV88D-vertic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7450" y="1171575"/>
            <a:ext cx="3208338" cy="5307013"/>
          </a:xfrm>
          <a:prstGeom prst="rect">
            <a:avLst/>
          </a:prstGeom>
          <a:noFill/>
        </p:spPr>
      </p:pic>
      <p:sp>
        <p:nvSpPr>
          <p:cNvPr id="6176" name="Text Box 32"/>
          <p:cNvSpPr txBox="1">
            <a:spLocks noChangeArrowheads="1"/>
          </p:cNvSpPr>
          <p:nvPr/>
        </p:nvSpPr>
        <p:spPr bwMode="auto">
          <a:xfrm rot="16200000">
            <a:off x="3512345" y="2421731"/>
            <a:ext cx="2728912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NWRT PAR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 rot="16200000">
            <a:off x="3600451" y="5062537"/>
            <a:ext cx="25527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KTLX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4738688" y="914400"/>
            <a:ext cx="2162175" cy="276225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48" charset="-128"/>
              </a:rPr>
              <a:t>Reflectivity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462713" y="914400"/>
            <a:ext cx="1743075" cy="274638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0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0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0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914400" y="90488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Wet Microburst Study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5638800" y="63246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i="1">
                <a:solidFill>
                  <a:srgbClr val="000000"/>
                </a:solidFill>
                <a:latin typeface="Arial" charset="0"/>
              </a:rPr>
              <a:t>Courtesy Steve Irwin and Travis Smith</a:t>
            </a:r>
          </a:p>
        </p:txBody>
      </p:sp>
      <p:sp>
        <p:nvSpPr>
          <p:cNvPr id="188420" name="Content Placeholder 2"/>
          <p:cNvSpPr>
            <a:spLocks/>
          </p:cNvSpPr>
          <p:nvPr/>
        </p:nvSpPr>
        <p:spPr bwMode="auto">
          <a:xfrm>
            <a:off x="838200" y="1219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292929"/>
                </a:solidFill>
              </a:rPr>
              <a:t>Four days from July and August 2007-2008</a:t>
            </a:r>
          </a:p>
          <a:p>
            <a:pPr marL="547688" indent="-411163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292929"/>
              </a:solidFill>
            </a:endParaRPr>
          </a:p>
          <a:p>
            <a:pPr marL="547688" indent="-41116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292929"/>
                </a:solidFill>
              </a:rPr>
              <a:t>These days qualify as “microburst days” as defined by Atkins and Wakimoto (1991) </a:t>
            </a:r>
          </a:p>
          <a:p>
            <a:pPr marL="547688" indent="-41116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292929"/>
              </a:solidFill>
            </a:endParaRPr>
          </a:p>
          <a:p>
            <a:pPr marL="547688" indent="-41116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292929"/>
                </a:solidFill>
              </a:rPr>
              <a:t>25 storms were analyzed,                              10 were microbursts </a:t>
            </a:r>
          </a:p>
          <a:p>
            <a:pPr marL="868363" lvl="1" indent="-282575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solidFill>
                  <a:srgbClr val="292929"/>
                </a:solidFill>
              </a:rPr>
              <a:t>Reflectivity</a:t>
            </a:r>
          </a:p>
          <a:p>
            <a:pPr marL="868363" lvl="1" indent="-282575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solidFill>
                  <a:srgbClr val="292929"/>
                </a:solidFill>
              </a:rPr>
              <a:t>Divergence</a:t>
            </a:r>
          </a:p>
          <a:p>
            <a:pPr marL="547688" indent="-411163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292929"/>
              </a:solidFill>
            </a:endParaRPr>
          </a:p>
        </p:txBody>
      </p:sp>
      <p:pic>
        <p:nvPicPr>
          <p:cNvPr id="188421" name="Picture 3" descr="wet microbur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394075"/>
            <a:ext cx="327660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2" name="TextBox 4"/>
          <p:cNvSpPr txBox="1">
            <a:spLocks noChangeArrowheads="1"/>
          </p:cNvSpPr>
          <p:nvPr/>
        </p:nvSpPr>
        <p:spPr bwMode="auto">
          <a:xfrm>
            <a:off x="8153400" y="5418138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Book Antiqua" pitchFamily="18" charset="0"/>
                <a:cs typeface="Arial" charset="0"/>
              </a:rPr>
              <a:t>©NCAR</a:t>
            </a:r>
          </a:p>
        </p:txBody>
      </p:sp>
    </p:spTree>
    <p:extLst>
      <p:ext uri="{BB962C8B-B14F-4D97-AF65-F5344CB8AC3E}">
        <p14:creationId xmlns:p14="http://schemas.microsoft.com/office/powerpoint/2010/main" val="16582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20" name="Content Placeholder 3"/>
          <p:cNvPicPr>
            <a:picLocks noChangeAspect="1"/>
          </p:cNvPicPr>
          <p:nvPr/>
        </p:nvPicPr>
        <p:blipFill>
          <a:blip r:embed="rId3"/>
          <a:srcRect l="6531" t="3113" r="3918" b="3633"/>
          <a:stretch>
            <a:fillRect/>
          </a:stretch>
        </p:blipFill>
        <p:spPr bwMode="auto">
          <a:xfrm>
            <a:off x="2667000" y="942975"/>
            <a:ext cx="457041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914400" y="90488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Lead time Comparison</a:t>
            </a:r>
          </a:p>
        </p:txBody>
      </p:sp>
      <p:sp>
        <p:nvSpPr>
          <p:cNvPr id="192518" name="TextBox 2"/>
          <p:cNvSpPr txBox="1">
            <a:spLocks noChangeArrowheads="1"/>
          </p:cNvSpPr>
          <p:nvPr/>
        </p:nvSpPr>
        <p:spPr bwMode="auto">
          <a:xfrm>
            <a:off x="4114800" y="17160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N = 8</a:t>
            </a:r>
          </a:p>
        </p:txBody>
      </p:sp>
      <p:sp>
        <p:nvSpPr>
          <p:cNvPr id="192519" name="TextBox 3"/>
          <p:cNvSpPr txBox="1">
            <a:spLocks noChangeArrowheads="1"/>
          </p:cNvSpPr>
          <p:nvPr/>
        </p:nvSpPr>
        <p:spPr bwMode="auto">
          <a:xfrm>
            <a:off x="5861050" y="3581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N = 6</a:t>
            </a:r>
          </a:p>
        </p:txBody>
      </p:sp>
    </p:spTree>
    <p:extLst>
      <p:ext uri="{BB962C8B-B14F-4D97-AF65-F5344CB8AC3E}">
        <p14:creationId xmlns:p14="http://schemas.microsoft.com/office/powerpoint/2010/main" val="310225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228600"/>
            <a:ext cx="6238875" cy="1295400"/>
          </a:xfrm>
        </p:spPr>
        <p:txBody>
          <a:bodyPr/>
          <a:lstStyle/>
          <a:p>
            <a:r>
              <a:rPr lang="en-US" sz="3200" smtClean="0">
                <a:latin typeface="Arial" charset="0"/>
              </a:rPr>
              <a:t>Impacts of Tornados</a:t>
            </a:r>
          </a:p>
        </p:txBody>
      </p:sp>
      <p:pic>
        <p:nvPicPr>
          <p:cNvPr id="215053" name="Picture 13" descr="IMGP3954"/>
          <p:cNvPicPr>
            <a:picLocks noChangeAspect="1" noChangeArrowheads="1"/>
          </p:cNvPicPr>
          <p:nvPr/>
        </p:nvPicPr>
        <p:blipFill>
          <a:blip r:embed="rId3"/>
          <a:srcRect b="12518"/>
          <a:stretch>
            <a:fillRect/>
          </a:stretch>
        </p:blipFill>
        <p:spPr bwMode="auto">
          <a:xfrm>
            <a:off x="738188" y="1752600"/>
            <a:ext cx="4176712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1828800" y="1020763"/>
            <a:ext cx="2209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  <a:latin typeface="Arial" charset="0"/>
              </a:rPr>
              <a:t>EF0 damage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685800" y="1333500"/>
            <a:ext cx="4876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" charset="0"/>
              </a:rPr>
              <a:t>13 May 2009, SE Oklahoma City</a:t>
            </a:r>
          </a:p>
        </p:txBody>
      </p:sp>
      <p:grpSp>
        <p:nvGrpSpPr>
          <p:cNvPr id="215063" name="Group 23"/>
          <p:cNvGrpSpPr>
            <a:grpSpLocks/>
          </p:cNvGrpSpPr>
          <p:nvPr/>
        </p:nvGrpSpPr>
        <p:grpSpPr bwMode="auto">
          <a:xfrm>
            <a:off x="5003800" y="2971800"/>
            <a:ext cx="4076700" cy="3581400"/>
            <a:chOff x="3152" y="1872"/>
            <a:chExt cx="2568" cy="2256"/>
          </a:xfrm>
        </p:grpSpPr>
        <p:sp>
          <p:nvSpPr>
            <p:cNvPr id="215055" name="Text Box 15"/>
            <p:cNvSpPr txBox="1">
              <a:spLocks noChangeArrowheads="1"/>
            </p:cNvSpPr>
            <p:nvPr/>
          </p:nvSpPr>
          <p:spPr bwMode="auto">
            <a:xfrm>
              <a:off x="3728" y="1872"/>
              <a:ext cx="139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>
                  <a:solidFill>
                    <a:srgbClr val="000000"/>
                  </a:solidFill>
                  <a:latin typeface="Arial" charset="0"/>
                </a:rPr>
                <a:t>EF5 damage</a:t>
              </a:r>
            </a:p>
          </p:txBody>
        </p:sp>
        <p:pic>
          <p:nvPicPr>
            <p:cNvPr id="215057" name="Picture 17" descr="250px-Greensburg_kansas_tornad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52" y="2327"/>
              <a:ext cx="2526" cy="1657"/>
            </a:xfrm>
            <a:prstGeom prst="rect">
              <a:avLst/>
            </a:prstGeom>
            <a:noFill/>
          </p:spPr>
        </p:pic>
        <p:sp>
          <p:nvSpPr>
            <p:cNvPr id="215059" name="Text Box 19"/>
            <p:cNvSpPr txBox="1">
              <a:spLocks noChangeArrowheads="1"/>
            </p:cNvSpPr>
            <p:nvPr/>
          </p:nvSpPr>
          <p:spPr bwMode="auto">
            <a:xfrm>
              <a:off x="3152" y="2083"/>
              <a:ext cx="252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>
                  <a:solidFill>
                    <a:srgbClr val="000000"/>
                  </a:solidFill>
                  <a:latin typeface="Arial" charset="0"/>
                </a:rPr>
                <a:t> 5 May 2007, Enterprise, KS</a:t>
              </a:r>
            </a:p>
          </p:txBody>
        </p:sp>
        <p:sp>
          <p:nvSpPr>
            <p:cNvPr id="215061" name="Rectangle 21"/>
            <p:cNvSpPr>
              <a:spLocks noChangeArrowheads="1"/>
            </p:cNvSpPr>
            <p:nvPr/>
          </p:nvSpPr>
          <p:spPr bwMode="auto">
            <a:xfrm>
              <a:off x="4833" y="3955"/>
              <a:ext cx="8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Source: Wikipedia</a:t>
              </a:r>
            </a:p>
          </p:txBody>
        </p:sp>
      </p:grpSp>
      <p:sp>
        <p:nvSpPr>
          <p:cNvPr id="215062" name="Rectangle 22"/>
          <p:cNvSpPr>
            <a:spLocks noChangeArrowheads="1"/>
          </p:cNvSpPr>
          <p:nvPr/>
        </p:nvSpPr>
        <p:spPr bwMode="auto">
          <a:xfrm>
            <a:off x="3838575" y="4495800"/>
            <a:ext cx="1139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© 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Heinselman</a:t>
            </a:r>
          </a:p>
        </p:txBody>
      </p:sp>
    </p:spTree>
    <p:extLst>
      <p:ext uri="{BB962C8B-B14F-4D97-AF65-F5344CB8AC3E}">
        <p14:creationId xmlns:p14="http://schemas.microsoft.com/office/powerpoint/2010/main" val="1865754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228600"/>
            <a:ext cx="6238875" cy="1295400"/>
          </a:xfrm>
        </p:spPr>
        <p:txBody>
          <a:bodyPr/>
          <a:lstStyle/>
          <a:p>
            <a:r>
              <a:rPr lang="en-US" sz="3200" smtClean="0">
                <a:latin typeface="Arial" charset="0"/>
              </a:rPr>
              <a:t>Tornadic Supercell: 43 s Updates</a:t>
            </a:r>
          </a:p>
        </p:txBody>
      </p:sp>
      <p:sp>
        <p:nvSpPr>
          <p:cNvPr id="196618" name="Content Placeholder 9"/>
          <p:cNvSpPr>
            <a:spLocks/>
          </p:cNvSpPr>
          <p:nvPr/>
        </p:nvSpPr>
        <p:spPr bwMode="auto">
          <a:xfrm>
            <a:off x="777875" y="914400"/>
            <a:ext cx="294005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292929"/>
                </a:solidFill>
              </a:rPr>
              <a:t>Strategy yields fast update times by concentrating on a sector and using beam multiplexing</a:t>
            </a:r>
            <a:br>
              <a:rPr lang="en-US" sz="2400">
                <a:solidFill>
                  <a:srgbClr val="292929"/>
                </a:solidFill>
              </a:rPr>
            </a:br>
            <a:endParaRPr lang="en-US" sz="2400">
              <a:solidFill>
                <a:srgbClr val="292929"/>
              </a:solidFill>
            </a:endParaRPr>
          </a:p>
          <a:p>
            <a:pPr marL="458788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292929"/>
                </a:solidFill>
              </a:rPr>
              <a:t>NWRT PAR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60 deg sector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43 s updates</a:t>
            </a:r>
          </a:p>
          <a:p>
            <a:pPr marL="458788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292929"/>
                </a:solidFill>
              </a:rPr>
              <a:t>NEXRAD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Conventional scan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solidFill>
                  <a:srgbClr val="292929"/>
                </a:solidFill>
              </a:rPr>
              <a:t>4.1 min updates</a:t>
            </a:r>
          </a:p>
          <a:p>
            <a:pPr marL="912813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>
              <a:solidFill>
                <a:srgbClr val="292929"/>
              </a:solidFill>
            </a:endParaRPr>
          </a:p>
        </p:txBody>
      </p:sp>
      <p:pic>
        <p:nvPicPr>
          <p:cNvPr id="196619" name="Picture 31" descr="RVortcomparison_loop_08192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181100"/>
            <a:ext cx="257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6" name="Text Box 32"/>
          <p:cNvSpPr txBox="1">
            <a:spLocks noChangeArrowheads="1"/>
          </p:cNvSpPr>
          <p:nvPr/>
        </p:nvSpPr>
        <p:spPr bwMode="auto">
          <a:xfrm rot="16200000">
            <a:off x="2528888" y="2338387"/>
            <a:ext cx="25908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NWRT PAR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3671888" y="6335713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</a:rPr>
              <a:t>19 Aug 2007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 rot="16200000">
            <a:off x="2547938" y="4910137"/>
            <a:ext cx="25527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KTLX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962400" y="914400"/>
            <a:ext cx="2571750" cy="276225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48" charset="-128"/>
              </a:rPr>
              <a:t>Reflectivity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534150" y="914400"/>
            <a:ext cx="2533650" cy="276225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48" charset="-128"/>
              </a:rPr>
              <a:t>Doppler Velocity</a:t>
            </a:r>
          </a:p>
        </p:txBody>
      </p:sp>
      <p:pic>
        <p:nvPicPr>
          <p:cNvPr id="196625" name="Picture 34" descr="VVortcomparison_loop_08192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6050" y="1181100"/>
            <a:ext cx="257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4574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31" descr="RVortcomparison_loop_08192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181100"/>
            <a:ext cx="257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6" name="Text Box 32"/>
          <p:cNvSpPr txBox="1">
            <a:spLocks noChangeArrowheads="1"/>
          </p:cNvSpPr>
          <p:nvPr/>
        </p:nvSpPr>
        <p:spPr bwMode="auto">
          <a:xfrm rot="16200000">
            <a:off x="2528888" y="2338387"/>
            <a:ext cx="25908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NWRT PAR</a:t>
            </a:r>
          </a:p>
        </p:txBody>
      </p:sp>
      <p:pic>
        <p:nvPicPr>
          <p:cNvPr id="198660" name="Picture 34" descr="VVortcomparison_loop_08192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6050" y="1181100"/>
            <a:ext cx="257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3671888" y="6335713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</a:rPr>
              <a:t>19 Aug 2007</a:t>
            </a:r>
          </a:p>
        </p:txBody>
      </p:sp>
      <p:sp>
        <p:nvSpPr>
          <p:cNvPr id="198662" name="Title 1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Forecaster Evaluation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 rot="16200000">
            <a:off x="2547938" y="4910137"/>
            <a:ext cx="25527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pitchFamily="48" charset="-128"/>
              </a:rPr>
              <a:t>KTLX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962400" y="914400"/>
            <a:ext cx="2571750" cy="276225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48" charset="-128"/>
              </a:rPr>
              <a:t>Reflectivity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534150" y="914400"/>
            <a:ext cx="2533650" cy="276225"/>
          </a:xfrm>
          <a:prstGeom prst="rect">
            <a:avLst/>
          </a:prstGeom>
          <a:solidFill>
            <a:srgbClr val="CCDCEA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48" charset="-128"/>
              </a:rPr>
              <a:t>Doppler Velocity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762000" y="1644650"/>
            <a:ext cx="3581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“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Superior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 to KTLX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for               identifying mini-supercell           features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.”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762000" y="2847975"/>
            <a:ext cx="3581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“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Rapid updates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 at the 0.5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  <a:sym typeface="Symbol" pitchFamily="18" charset="2"/>
              </a:rPr>
              <a:t>                     tilt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  <a:sym typeface="Symbol" pitchFamily="18" charset="2"/>
              </a:rPr>
              <a:t>were critical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  <a:sym typeface="Symbol" pitchFamily="18" charset="2"/>
              </a:rPr>
              <a:t> in this case;                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  <a:sym typeface="Symbol" pitchFamily="18" charset="2"/>
              </a:rPr>
              <a:t>rotation and TVS features                     were very fast moving and                    very fast to evolve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  <a:sym typeface="Symbol" pitchFamily="18" charset="2"/>
              </a:rPr>
              <a:t>.”</a:t>
            </a: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762000" y="4676775"/>
            <a:ext cx="3581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“Allowed the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tornado warning            to be issued 3 – 4 min before                   the signature appeared on 88D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,                 and </a:t>
            </a:r>
            <a:r>
              <a:rPr lang="en-US" b="1" i="1">
                <a:solidFill>
                  <a:srgbClr val="000000"/>
                </a:solidFill>
                <a:latin typeface="Calisto MT" pitchFamily="18" charset="0"/>
              </a:rPr>
              <a:t>with higher confidence</a:t>
            </a:r>
            <a:r>
              <a:rPr lang="en-US" i="1">
                <a:solidFill>
                  <a:srgbClr val="000000"/>
                </a:solidFill>
                <a:latin typeface="Calisto MT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463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>
            <a:off x="838200" y="1828800"/>
            <a:ext cx="8077200" cy="457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686800" cy="1384300"/>
          </a:xfrm>
        </p:spPr>
        <p:txBody>
          <a:bodyPr/>
          <a:lstStyle/>
          <a:p>
            <a:r>
              <a:rPr lang="en-US" sz="3200" smtClean="0"/>
              <a:t/>
            </a:r>
            <a:br>
              <a:rPr lang="en-US" sz="3200" smtClean="0"/>
            </a:br>
            <a:endParaRPr lang="en-US" sz="2400" smtClean="0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-7938" y="5486400"/>
            <a:ext cx="1841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1119188" y="53133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990600" y="5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Key Findings</a:t>
            </a:r>
          </a:p>
        </p:txBody>
      </p:sp>
      <p:sp>
        <p:nvSpPr>
          <p:cNvPr id="154639" name="TextBox 28"/>
          <p:cNvSpPr txBox="1">
            <a:spLocks noChangeArrowheads="1"/>
          </p:cNvSpPr>
          <p:nvPr/>
        </p:nvSpPr>
        <p:spPr bwMode="auto">
          <a:xfrm>
            <a:off x="495300" y="9144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805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nsolas" pitchFamily="49" charset="0"/>
                <a:ea typeface="ＭＳ Ｐゴシック" pitchFamily="34" charset="-128"/>
              </a:rPr>
              <a:t>PAR Data Had Major Impact                                     on Warning Decision Process</a:t>
            </a:r>
          </a:p>
        </p:txBody>
      </p:sp>
      <p:sp>
        <p:nvSpPr>
          <p:cNvPr id="154640" name="TextBox 29"/>
          <p:cNvSpPr txBox="1">
            <a:spLocks noChangeArrowheads="1"/>
          </p:cNvSpPr>
          <p:nvPr/>
        </p:nvSpPr>
        <p:spPr bwMode="auto">
          <a:xfrm>
            <a:off x="1066800" y="1905000"/>
            <a:ext cx="701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4805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ndara" pitchFamily="34" charset="0"/>
                <a:ea typeface="ＭＳ Ｐゴシック" pitchFamily="34" charset="-128"/>
              </a:rPr>
              <a:t>High-temporal resolution showed continuity of significant, transient features, making them easier to identify</a:t>
            </a:r>
          </a:p>
        </p:txBody>
      </p:sp>
      <p:sp>
        <p:nvSpPr>
          <p:cNvPr id="154641" name="TextBox 30"/>
          <p:cNvSpPr txBox="1">
            <a:spLocks noChangeArrowheads="1"/>
          </p:cNvSpPr>
          <p:nvPr/>
        </p:nvSpPr>
        <p:spPr bwMode="auto">
          <a:xfrm>
            <a:off x="1676400" y="3810000"/>
            <a:ext cx="678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4805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ndara" pitchFamily="34" charset="0"/>
                <a:ea typeface="ＭＳ Ｐゴシック" pitchFamily="34" charset="-128"/>
              </a:rPr>
              <a:t>Continuity of features led to greater confidence </a:t>
            </a:r>
          </a:p>
          <a:p>
            <a:pPr defTabSz="344805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000000"/>
                </a:solidFill>
                <a:latin typeface="Candara" pitchFamily="34" charset="0"/>
                <a:ea typeface="ＭＳ Ｐゴシック" pitchFamily="34" charset="-128"/>
              </a:rPr>
              <a:t>Note: No questions asked about confidence</a:t>
            </a:r>
            <a:r>
              <a:rPr lang="en-US" sz="3000">
                <a:solidFill>
                  <a:srgbClr val="000000"/>
                </a:solidFill>
                <a:latin typeface="Candara" pitchFamily="34" charset="0"/>
                <a:ea typeface="ＭＳ Ｐゴシック" pitchFamily="34" charset="-128"/>
              </a:rPr>
              <a:t> </a:t>
            </a:r>
            <a:endParaRPr lang="en-US" sz="68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54642" name="TextBox 31"/>
          <p:cNvSpPr txBox="1">
            <a:spLocks noChangeArrowheads="1"/>
          </p:cNvSpPr>
          <p:nvPr/>
        </p:nvSpPr>
        <p:spPr bwMode="auto">
          <a:xfrm>
            <a:off x="3943350" y="5213350"/>
            <a:ext cx="4286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4805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ndara" pitchFamily="34" charset="0"/>
                <a:ea typeface="ＭＳ Ｐゴシック" pitchFamily="34" charset="-128"/>
              </a:rPr>
              <a:t>Warnings were issued earlier, increasing lead time over conventional radars </a:t>
            </a:r>
          </a:p>
        </p:txBody>
      </p: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rot="16200000" flipH="1">
            <a:off x="2362200" y="3086100"/>
            <a:ext cx="685800" cy="6858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60" name="Elbow Connector 59"/>
          <p:cNvCxnSpPr>
            <a:cxnSpLocks noChangeShapeType="1"/>
          </p:cNvCxnSpPr>
          <p:nvPr/>
        </p:nvCxnSpPr>
        <p:spPr bwMode="auto">
          <a:xfrm rot="16200000" flipH="1">
            <a:off x="3505200" y="4648200"/>
            <a:ext cx="685800" cy="6858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1600200" y="6338888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Sampson &amp; LaDue</a:t>
            </a:r>
          </a:p>
        </p:txBody>
      </p:sp>
    </p:spTree>
    <p:extLst>
      <p:ext uri="{BB962C8B-B14F-4D97-AF65-F5344CB8AC3E}">
        <p14:creationId xmlns:p14="http://schemas.microsoft.com/office/powerpoint/2010/main" val="2777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1" grpId="0"/>
      <p:bldP spid="1546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6677025" y="3162300"/>
            <a:ext cx="2362200" cy="2632075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-7938" y="5486400"/>
            <a:ext cx="1841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752475" y="106363"/>
            <a:ext cx="8162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Arial" charset="0"/>
              </a:rPr>
              <a:t>Current Storm-scale Research</a:t>
            </a: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3714750" y="3160713"/>
            <a:ext cx="2819400" cy="2632075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752475" y="3143250"/>
            <a:ext cx="2819400" cy="26320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752475" y="3608388"/>
            <a:ext cx="28956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Evolution of a tornadic supercell and its environment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sampled                             by the PAR and Oklahoma City Micronet 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752475" y="3176588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Rick Hluchan, MS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3790950" y="3608388"/>
            <a:ext cx="27432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The impact of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 elevation scan spacing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on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observations of                                 heat bursts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sampled  by the NWRT PAR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790950" y="3176588"/>
            <a:ext cx="274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Adam Smith, PhD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6753225" y="31765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Jen Newman, MS</a:t>
            </a:r>
          </a:p>
        </p:txBody>
      </p:sp>
      <p:pic>
        <p:nvPicPr>
          <p:cNvPr id="209932" name="Picture 12" descr="Pam_Grad_Students 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066800"/>
            <a:ext cx="274161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33" name="Picture 13" descr="Pam_Grad_Students 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4188" y="1066800"/>
            <a:ext cx="2741612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6305550" y="2838450"/>
            <a:ext cx="160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Courtesy James Murnan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3028950" y="2838450"/>
            <a:ext cx="160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Courtesy James Murnan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6753225" y="3608388"/>
            <a:ext cx="243840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Impact of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high-temporal resolution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sampling on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depiction and tracking of significant circulations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 animBg="1"/>
      <p:bldP spid="209925" grpId="0" animBg="1"/>
      <p:bldP spid="209929" grpId="0"/>
      <p:bldP spid="209930" grpId="0"/>
      <p:bldP spid="209931" grpId="0"/>
      <p:bldP spid="2099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History of Phased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5977370" cy="3429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Phased array antenna transmissions were first used in 1905!</a:t>
            </a:r>
          </a:p>
          <a:p>
            <a:r>
              <a:rPr lang="en-US" dirty="0" smtClean="0"/>
              <a:t>Phased array radar with a rapidly steerable beam was invented by Luis Alvarez, Nobel laureate, during World War II for use in “ground controlled approach” to help land aircraft.</a:t>
            </a:r>
          </a:p>
          <a:p>
            <a:r>
              <a:rPr lang="en-US" dirty="0" smtClean="0"/>
              <a:t>Navy has used phased array radar for at least three decades due to its ability with rapid beam scanning and control, but not for weather.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84025"/>
            <a:ext cx="3262745" cy="363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1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Conventional Radar: Beam Formation and Steering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dirty="0" smtClean="0"/>
              <a:t>In a conventional radar such as NEXRAD, beam formation is made by a parabolic antenna.</a:t>
            </a:r>
          </a:p>
          <a:p>
            <a:r>
              <a:rPr lang="en-US" dirty="0" smtClean="0"/>
              <a:t>Beam steering is accomplished by physically turning the antenna to scan around the horizon.</a:t>
            </a:r>
            <a:endParaRPr lang="en-US" dirty="0"/>
          </a:p>
        </p:txBody>
      </p:sp>
      <p:pic>
        <p:nvPicPr>
          <p:cNvPr id="2052" name="Picture 4" descr="http://www.w1ghz.org/10g/imu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51176"/>
            <a:ext cx="5435600" cy="32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What is Phased Array Radar?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11212"/>
            <a:ext cx="3886200" cy="53149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Phased array antenna contains many small transmitting elements that can each transmit microwave signal independently, and uses principles of constructive or destructive interference between signals from all transmitters. 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1" y="811212"/>
            <a:ext cx="4046059" cy="60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8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 theory: waves can reinforce (constructive interference)or cancel each other (destructive interference).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36237"/>
            <a:ext cx="4837150" cy="418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steering and formation accomplished through </a:t>
            </a:r>
            <a:r>
              <a:rPr lang="en-US" dirty="0" smtClean="0">
                <a:hlinkClick r:id="rId2"/>
              </a:rPr>
              <a:t>constructive/destructive interference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They form a beam by staggering the phases, i.e. the begin-time, of the transmitting elements: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177"/>
            <a:ext cx="6019799" cy="366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9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Changing beam direction through phase-shifting.</a:t>
            </a:r>
            <a:endParaRPr lang="en-US" dirty="0"/>
          </a:p>
        </p:txBody>
      </p:sp>
      <p:pic>
        <p:nvPicPr>
          <p:cNvPr id="1026" name="Picture 2" descr="http://www.radartutorial.eu/06.antennas/pic/if3.big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89" y="1600200"/>
            <a:ext cx="355442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049963"/>
          </a:xfrm>
        </p:spPr>
        <p:txBody>
          <a:bodyPr/>
          <a:lstStyle/>
          <a:p>
            <a:r>
              <a:rPr lang="en-US" dirty="0" smtClean="0"/>
              <a:t>Each face covers about 90 degrees, so the radar must have four faces to make a 360 sweep.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12" y="1673360"/>
            <a:ext cx="5901488" cy="518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adar 3">
  <a:themeElements>
    <a:clrScheme name="Radar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ar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ar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adar 3">
  <a:themeElements>
    <a:clrScheme name="Radar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ar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ar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Radar 3">
  <a:themeElements>
    <a:clrScheme name="Radar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ar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ar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Radar 3">
  <a:themeElements>
    <a:clrScheme name="Radar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ar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ar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1026</Words>
  <Application>Microsoft Office PowerPoint</Application>
  <PresentationFormat>On-screen Show (4:3)</PresentationFormat>
  <Paragraphs>181</Paragraphs>
  <Slides>28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MS PGothic</vt:lpstr>
      <vt:lpstr>Arial</vt:lpstr>
      <vt:lpstr>Book Antiqua</vt:lpstr>
      <vt:lpstr>Calibri</vt:lpstr>
      <vt:lpstr>Calisto MT</vt:lpstr>
      <vt:lpstr>Candara</vt:lpstr>
      <vt:lpstr>Consolas</vt:lpstr>
      <vt:lpstr>Symbol</vt:lpstr>
      <vt:lpstr>Tahoma</vt:lpstr>
      <vt:lpstr>Times New Roman</vt:lpstr>
      <vt:lpstr>Verdana</vt:lpstr>
      <vt:lpstr>Office Theme</vt:lpstr>
      <vt:lpstr>Radar 3</vt:lpstr>
      <vt:lpstr>1_Radar 3</vt:lpstr>
      <vt:lpstr>2_Radar 3</vt:lpstr>
      <vt:lpstr>3_Radar 3</vt:lpstr>
      <vt:lpstr>MPAR—Multifunction Phased Array Radar</vt:lpstr>
      <vt:lpstr>Background</vt:lpstr>
      <vt:lpstr>History of Phased Array</vt:lpstr>
      <vt:lpstr>Conventional Radar: Beam Formation and Steering</vt:lpstr>
      <vt:lpstr>What is Phased Array Radar?</vt:lpstr>
      <vt:lpstr>Wave theory: waves can reinforce (constructive interference)or cancel each other (destructive interference).</vt:lpstr>
      <vt:lpstr>Beam steering and formation accomplished through constructive/destructive interference.</vt:lpstr>
      <vt:lpstr>Changing beam direction through phase-shifting.</vt:lpstr>
      <vt:lpstr>PowerPoint Presentation</vt:lpstr>
      <vt:lpstr>PowerPoint Presentation</vt:lpstr>
      <vt:lpstr>Multifunction Phased Array Radar</vt:lpstr>
      <vt:lpstr>NSSL Slides on  Multifunction Phased Array Radar</vt:lpstr>
      <vt:lpstr>Why Phased Array Radar?</vt:lpstr>
      <vt:lpstr>Characteristics of NWRT PAR</vt:lpstr>
      <vt:lpstr>PARISE Phased-Array Radar Innovative Sensing Experiments</vt:lpstr>
      <vt:lpstr>Impacts of Hail Storms</vt:lpstr>
      <vt:lpstr>Hail Storm: 26 s Updates</vt:lpstr>
      <vt:lpstr>Impact of Microburst on Aircraft</vt:lpstr>
      <vt:lpstr>Impact of Microburst on Dallas Cowboys Practice Facility</vt:lpstr>
      <vt:lpstr>Microburst: 34 s Updates</vt:lpstr>
      <vt:lpstr>PowerPoint Presentation</vt:lpstr>
      <vt:lpstr>PowerPoint Presentation</vt:lpstr>
      <vt:lpstr>PowerPoint Presentation</vt:lpstr>
      <vt:lpstr>Impacts of Tornados</vt:lpstr>
      <vt:lpstr>Tornadic Supercell: 43 s Updates</vt:lpstr>
      <vt:lpstr>Forecaster Evaluation</vt:lpstr>
      <vt:lpstr> </vt:lpstr>
      <vt:lpstr>PowerPoint Presentation</vt:lpstr>
    </vt:vector>
  </TitlesOfParts>
  <Company>ERAU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Phased Array Radar</dc:title>
  <dc:creator>Muller, Bradley M.</dc:creator>
  <cp:lastModifiedBy>Muller, Bradley M.</cp:lastModifiedBy>
  <cp:revision>23</cp:revision>
  <dcterms:created xsi:type="dcterms:W3CDTF">2014-04-23T00:51:06Z</dcterms:created>
  <dcterms:modified xsi:type="dcterms:W3CDTF">2016-04-27T15:47:08Z</dcterms:modified>
</cp:coreProperties>
</file>