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2" r:id="rId3"/>
    <p:sldId id="258" r:id="rId4"/>
    <p:sldId id="273" r:id="rId5"/>
    <p:sldId id="269" r:id="rId6"/>
    <p:sldId id="257" r:id="rId7"/>
    <p:sldId id="259" r:id="rId8"/>
    <p:sldId id="261" r:id="rId9"/>
    <p:sldId id="262" r:id="rId10"/>
    <p:sldId id="263" r:id="rId11"/>
    <p:sldId id="271" r:id="rId12"/>
    <p:sldId id="260" r:id="rId13"/>
    <p:sldId id="264" r:id="rId14"/>
    <p:sldId id="265" r:id="rId15"/>
    <p:sldId id="266" r:id="rId16"/>
    <p:sldId id="268" r:id="rId17"/>
    <p:sldId id="267"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AABF6-327F-4775-86FA-A5ABB695A7C8}"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CABFB7-6EC4-425B-9D1A-031B821595A3}" type="slidenum">
              <a:rPr lang="en-US" smtClean="0"/>
              <a:t>‹#›</a:t>
            </a:fld>
            <a:endParaRPr lang="en-US"/>
          </a:p>
        </p:txBody>
      </p:sp>
    </p:spTree>
    <p:extLst>
      <p:ext uri="{BB962C8B-B14F-4D97-AF65-F5344CB8AC3E}">
        <p14:creationId xmlns:p14="http://schemas.microsoft.com/office/powerpoint/2010/main" val="284960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ABFB7-6EC4-425B-9D1A-031B821595A3}" type="slidenum">
              <a:rPr lang="en-US" smtClean="0"/>
              <a:t>1</a:t>
            </a:fld>
            <a:endParaRPr lang="en-US"/>
          </a:p>
        </p:txBody>
      </p:sp>
    </p:spTree>
    <p:extLst>
      <p:ext uri="{BB962C8B-B14F-4D97-AF65-F5344CB8AC3E}">
        <p14:creationId xmlns:p14="http://schemas.microsoft.com/office/powerpoint/2010/main" val="290158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4553EE-4F65-454E-BA9F-2F1C54BC367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3367448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553EE-4F65-454E-BA9F-2F1C54BC367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127533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553EE-4F65-454E-BA9F-2F1C54BC367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295711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4553EE-4F65-454E-BA9F-2F1C54BC367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82663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4553EE-4F65-454E-BA9F-2F1C54BC367F}" type="datetimeFigureOut">
              <a:rPr lang="en-US" smtClean="0"/>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402300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4553EE-4F65-454E-BA9F-2F1C54BC367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69889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4553EE-4F65-454E-BA9F-2F1C54BC367F}" type="datetimeFigureOut">
              <a:rPr lang="en-US" smtClean="0"/>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128098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4553EE-4F65-454E-BA9F-2F1C54BC367F}" type="datetimeFigureOut">
              <a:rPr lang="en-US" smtClean="0"/>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170956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4553EE-4F65-454E-BA9F-2F1C54BC367F}" type="datetimeFigureOut">
              <a:rPr lang="en-US" smtClean="0"/>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286011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553EE-4F65-454E-BA9F-2F1C54BC367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8914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4553EE-4F65-454E-BA9F-2F1C54BC367F}" type="datetimeFigureOut">
              <a:rPr lang="en-US" smtClean="0"/>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FB53D-3BE4-4221-AE2D-7E662BB2768B}" type="slidenum">
              <a:rPr lang="en-US" smtClean="0"/>
              <a:t>‹#›</a:t>
            </a:fld>
            <a:endParaRPr lang="en-US"/>
          </a:p>
        </p:txBody>
      </p:sp>
    </p:spTree>
    <p:extLst>
      <p:ext uri="{BB962C8B-B14F-4D97-AF65-F5344CB8AC3E}">
        <p14:creationId xmlns:p14="http://schemas.microsoft.com/office/powerpoint/2010/main" val="16010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553EE-4F65-454E-BA9F-2F1C54BC367F}" type="datetimeFigureOut">
              <a:rPr lang="en-US" smtClean="0"/>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FB53D-3BE4-4221-AE2D-7E662BB2768B}" type="slidenum">
              <a:rPr lang="en-US" smtClean="0"/>
              <a:t>‹#›</a:t>
            </a:fld>
            <a:endParaRPr lang="en-US"/>
          </a:p>
        </p:txBody>
      </p:sp>
    </p:spTree>
    <p:extLst>
      <p:ext uri="{BB962C8B-B14F-4D97-AF65-F5344CB8AC3E}">
        <p14:creationId xmlns:p14="http://schemas.microsoft.com/office/powerpoint/2010/main" val="398512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x.erau.edu/get_loop.php?&amp;dir=/Wx365/Radar_insects_birds/Roost_rings_dab_nov/&amp;cnt=49&amp;home=mullerb&amp;refresh=0&amp;height=650&amp;width=1000" TargetMode="Externa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e6ebnvhpB34" TargetMode="External"/><Relationship Id="rId2" Type="http://schemas.openxmlformats.org/officeDocument/2006/relationships/hyperlink" Target="http://en.wikipedia.org/wiki/Tree_Swallow"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x.erau.edu/get_loop.php?&amp;dir=/Wx365/Radar_insects_birds/Roost_rings_yuma/&amp;cnt=34&amp;home=mullerb&amp;refresh=0&amp;height=800&amp;width=1200" TargetMode="External"/><Relationship Id="rId2" Type="http://schemas.openxmlformats.org/officeDocument/2006/relationships/hyperlink" Target="http://www.crh.noaa.gov/grb/?n=060810" TargetMode="External"/><Relationship Id="rId1" Type="http://schemas.openxmlformats.org/officeDocument/2006/relationships/slideLayout" Target="../slideLayouts/slideLayout2.xml"/><Relationship Id="rId6" Type="http://schemas.openxmlformats.org/officeDocument/2006/relationships/hyperlink" Target="http://wx.erau.edu/get_loop.php?&amp;dir=/Wx365/Radar_insects_birds/Roost_rings_squall/&amp;cnt=30&amp;home=mullerb&amp;refresh=0&amp;height=800&amp;width=1200" TargetMode="External"/><Relationship Id="rId5" Type="http://schemas.openxmlformats.org/officeDocument/2006/relationships/hyperlink" Target="http://wx.erau.edu/get_loop.php?&amp;dir=/Wx365/Radar_insects_birds/Roost_rings_mlb/&amp;cnt=22&amp;home=mullerb&amp;refresh=0&amp;height=800&amp;width=1200" TargetMode="External"/><Relationship Id="rId4" Type="http://schemas.openxmlformats.org/officeDocument/2006/relationships/hyperlink" Target="http://wx.erau.edu/get_loop.php?&amp;dir=/Wx365/Radar_insects_birds/Roost_ring_okeechobee/&amp;cnt=21&amp;home=mullerb&amp;refresh=0&amp;height=800&amp;width=120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x.erau.edu/get_loop.php?&amp;dir=/Wx365/Radar_insects_birds/Roost_blob_okeechobee/&amp;cnt=39&amp;home=mullerb&amp;refresh=0&amp;height=600&amp;width=10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x.erau.edu/get_loop.php?&amp;dir=/Wx365/Radar_insects_birds/Roost_rings_dab/&amp;cnt=49&amp;home=mullerb&amp;refresh=0&amp;height=800&amp;width=120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48047" cy="6858000"/>
          </a:xfrm>
          <a:prstGeom prst="rect">
            <a:avLst/>
          </a:prstGeom>
        </p:spPr>
      </p:pic>
      <p:sp>
        <p:nvSpPr>
          <p:cNvPr id="2" name="Title 1"/>
          <p:cNvSpPr>
            <a:spLocks noGrp="1"/>
          </p:cNvSpPr>
          <p:nvPr>
            <p:ph type="ctrTitle"/>
          </p:nvPr>
        </p:nvSpPr>
        <p:spPr>
          <a:xfrm>
            <a:off x="1066800" y="2819400"/>
            <a:ext cx="7772400" cy="1981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Bird Signatures in NEXRAD Imagery</a:t>
            </a:r>
            <a:b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Brad Muller</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825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t>Ring spreads toward Daytona.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5" y="609600"/>
            <a:ext cx="9154885" cy="6248400"/>
          </a:xfrm>
        </p:spPr>
      </p:pic>
      <p:cxnSp>
        <p:nvCxnSpPr>
          <p:cNvPr id="6" name="Straight Arrow Connector 5"/>
          <p:cNvCxnSpPr/>
          <p:nvPr/>
        </p:nvCxnSpPr>
        <p:spPr>
          <a:xfrm flipH="1" flipV="1">
            <a:off x="5105400" y="2895600"/>
            <a:ext cx="30480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45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2800" dirty="0" smtClean="0"/>
              <a:t>Doppler velocity shows birds traveling differently than wind—outbound from the radar at </a:t>
            </a:r>
            <a:r>
              <a:rPr lang="en-US" sz="2800" dirty="0" smtClean="0">
                <a:hlinkClick r:id="rId2"/>
              </a:rPr>
              <a:t>as much as 26 </a:t>
            </a:r>
            <a:r>
              <a:rPr lang="en-US" sz="2800" dirty="0" err="1" smtClean="0">
                <a:hlinkClick r:id="rId2"/>
              </a:rPr>
              <a:t>kts</a:t>
            </a:r>
            <a:r>
              <a:rPr lang="en-US" sz="2800" dirty="0" smtClean="0"/>
              <a:t>.</a:t>
            </a:r>
            <a:endParaRPr lang="en-US" sz="2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622" y="1124975"/>
            <a:ext cx="8371377" cy="5713640"/>
          </a:xfrm>
        </p:spPr>
      </p:pic>
      <p:pic>
        <p:nvPicPr>
          <p:cNvPr id="1027" name="Picture 3" descr="C:\Temp\Temporary Internet Files\Content.IE5\3IPX4BJM\MC90028712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801798"/>
            <a:ext cx="778875" cy="76080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228600" y="251460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6"/>
          </p:cNvCxnSpPr>
          <p:nvPr/>
        </p:nvCxnSpPr>
        <p:spPr>
          <a:xfrm>
            <a:off x="914400" y="2857500"/>
            <a:ext cx="4191000" cy="5715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25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sz="2200" dirty="0">
                <a:solidFill>
                  <a:prstClr val="black"/>
                </a:solidFill>
              </a:rPr>
              <a:t> Visual observations from the roof of  the College of Aviation Building viewing south with binoculars revealed the presence of flocks of birds, probably numbering in the hundreds; identification was not possible. Subsequent days showed repeated examples from the same location, so Applied Meteorology Program Coordinator, Dr. Fred Mosher, made an in-person visit to the apparent origin of the rings, near Lake Poinsett.  He captured several photographs of thousands of tree swallows flying west at sunset to roost in the area northeast of the lake.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068864"/>
            <a:ext cx="4724400" cy="3760559"/>
          </a:xfrm>
          <a:prstGeom prst="rect">
            <a:avLst/>
          </a:prstGeom>
        </p:spPr>
      </p:pic>
      <p:sp>
        <p:nvSpPr>
          <p:cNvPr id="5" name="Oval 4"/>
          <p:cNvSpPr/>
          <p:nvPr/>
        </p:nvSpPr>
        <p:spPr>
          <a:xfrm>
            <a:off x="3200400" y="4858327"/>
            <a:ext cx="838200" cy="838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80345" y="3124200"/>
            <a:ext cx="1600200" cy="1066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013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Lake Poinsett at sunset.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2000"/>
            <a:ext cx="9143999" cy="6096000"/>
          </a:xfrm>
        </p:spPr>
      </p:pic>
    </p:spTree>
    <p:extLst>
      <p:ext uri="{BB962C8B-B14F-4D97-AF65-F5344CB8AC3E}">
        <p14:creationId xmlns:p14="http://schemas.microsoft.com/office/powerpoint/2010/main" val="253340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800" dirty="0" smtClean="0"/>
              <a:t>Birds were flying from the west to roost northeast of the lake.</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01"/>
            <a:ext cx="9147571" cy="6098382"/>
          </a:xfrm>
        </p:spPr>
      </p:pic>
    </p:spTree>
    <p:extLst>
      <p:ext uri="{BB962C8B-B14F-4D97-AF65-F5344CB8AC3E}">
        <p14:creationId xmlns:p14="http://schemas.microsoft.com/office/powerpoint/2010/main" val="3970510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Heading “home” to roost.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761999"/>
            <a:ext cx="9144000" cy="6096001"/>
          </a:xfrm>
        </p:spPr>
      </p:pic>
    </p:spTree>
    <p:extLst>
      <p:ext uri="{BB962C8B-B14F-4D97-AF65-F5344CB8AC3E}">
        <p14:creationId xmlns:p14="http://schemas.microsoft.com/office/powerpoint/2010/main" val="3266198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Autofit/>
          </a:bodyPr>
          <a:lstStyle/>
          <a:p>
            <a:r>
              <a:rPr lang="en-US" sz="3600" dirty="0" smtClean="0"/>
              <a:t>Radar signature of tree swallows preparing to roost for the night—note sunset spike.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3000"/>
            <a:ext cx="8373371" cy="5715000"/>
          </a:xfrm>
        </p:spPr>
      </p:pic>
      <p:sp>
        <p:nvSpPr>
          <p:cNvPr id="5" name="Oval 4"/>
          <p:cNvSpPr/>
          <p:nvPr/>
        </p:nvSpPr>
        <p:spPr>
          <a:xfrm>
            <a:off x="4495800" y="2639291"/>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28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a:bodyPr>
          <a:lstStyle/>
          <a:p>
            <a:r>
              <a:rPr lang="en-US" sz="3600" dirty="0" smtClean="0">
                <a:hlinkClick r:id="rId2"/>
              </a:rPr>
              <a:t>Tree swallows</a:t>
            </a:r>
            <a:r>
              <a:rPr lang="en-US" sz="3600" dirty="0" smtClean="0"/>
              <a:t> reportedly spend the winter in Florida and other parts of the Gulf Coast, and </a:t>
            </a:r>
            <a:r>
              <a:rPr lang="en-US" sz="3600" dirty="0" smtClean="0">
                <a:hlinkClick r:id="rId3"/>
              </a:rPr>
              <a:t>can often be seen swarming</a:t>
            </a:r>
            <a:r>
              <a:rPr lang="en-US" sz="3600" dirty="0" smtClean="0"/>
              <a:t>.</a:t>
            </a:r>
            <a:endParaRPr lang="en-US" sz="3600"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76400" y="1789757"/>
            <a:ext cx="5791200" cy="5068243"/>
          </a:xfrm>
        </p:spPr>
      </p:pic>
    </p:spTree>
    <p:extLst>
      <p:ext uri="{BB962C8B-B14F-4D97-AF65-F5344CB8AC3E}">
        <p14:creationId xmlns:p14="http://schemas.microsoft.com/office/powerpoint/2010/main" val="933054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Martin, W. J., and A. Shapiro, 2007: Discrimination of Bird and Insect Radar Echoes in Clear Air Using</a:t>
            </a:r>
            <a:br>
              <a:rPr lang="en-US" dirty="0" smtClean="0"/>
            </a:br>
            <a:r>
              <a:rPr lang="en-US" dirty="0" smtClean="0"/>
              <a:t>High-Resolution Radars. </a:t>
            </a:r>
            <a:r>
              <a:rPr lang="en-US" i="1" dirty="0" smtClean="0">
                <a:effectLst/>
              </a:rPr>
              <a:t>J. Atmos. Oceanic Technol.</a:t>
            </a:r>
            <a:r>
              <a:rPr lang="en-US" dirty="0" smtClean="0"/>
              <a:t>, </a:t>
            </a:r>
            <a:r>
              <a:rPr lang="en-US" b="1" dirty="0" smtClean="0">
                <a:effectLst/>
              </a:rPr>
              <a:t>24,</a:t>
            </a:r>
            <a:r>
              <a:rPr lang="en-US" dirty="0" smtClean="0"/>
              <a:t> 1215-1230.</a:t>
            </a:r>
            <a:br>
              <a:rPr lang="en-US" dirty="0" smtClean="0"/>
            </a:br>
            <a:r>
              <a:rPr lang="en-US" dirty="0" smtClean="0"/>
              <a:t/>
            </a:r>
            <a:br>
              <a:rPr lang="en-US" dirty="0" smtClean="0"/>
            </a:br>
            <a:r>
              <a:rPr lang="en-US" dirty="0" smtClean="0"/>
              <a:t>Wilson, J. W., T. M. </a:t>
            </a:r>
            <a:r>
              <a:rPr lang="en-US" dirty="0" err="1" smtClean="0"/>
              <a:t>Weckwerth</a:t>
            </a:r>
            <a:r>
              <a:rPr lang="en-US" dirty="0" smtClean="0"/>
              <a:t>, J. </a:t>
            </a:r>
            <a:r>
              <a:rPr lang="en-US" dirty="0" err="1" smtClean="0"/>
              <a:t>Vivekanandan</a:t>
            </a:r>
            <a:r>
              <a:rPr lang="en-US" dirty="0" smtClean="0"/>
              <a:t>, R. </a:t>
            </a:r>
            <a:r>
              <a:rPr lang="en-US" dirty="0" err="1" smtClean="0"/>
              <a:t>M.Wakimoto</a:t>
            </a:r>
            <a:r>
              <a:rPr lang="en-US" dirty="0" smtClean="0"/>
              <a:t>, and R. W. Russell, 1994: Boundary layer clear-air radar echoes: Origin of echoes and accuracy of derived winds. </a:t>
            </a:r>
            <a:r>
              <a:rPr lang="en-US" i="1" dirty="0" smtClean="0">
                <a:effectLst/>
              </a:rPr>
              <a:t>J. Atmos. Oceanic Technol</a:t>
            </a:r>
            <a:r>
              <a:rPr lang="en-US" dirty="0" smtClean="0"/>
              <a:t>., </a:t>
            </a:r>
            <a:r>
              <a:rPr lang="en-US" b="1" dirty="0" smtClean="0">
                <a:effectLst/>
              </a:rPr>
              <a:t>11</a:t>
            </a:r>
            <a:r>
              <a:rPr lang="en-US" dirty="0" smtClean="0"/>
              <a:t>, 1184–1206.</a:t>
            </a:r>
            <a:endParaRPr lang="en-US" dirty="0"/>
          </a:p>
        </p:txBody>
      </p:sp>
    </p:spTree>
    <p:extLst>
      <p:ext uri="{BB962C8B-B14F-4D97-AF65-F5344CB8AC3E}">
        <p14:creationId xmlns:p14="http://schemas.microsoft.com/office/powerpoint/2010/main" val="3024275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dirty="0" smtClean="0"/>
              <a:t>Birds often show up early in the morning in NEXRAD as “roost rings.”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147618"/>
            <a:ext cx="8367306" cy="5715000"/>
          </a:xfrm>
          <a:ln>
            <a:solidFill>
              <a:srgbClr val="00B0F0"/>
            </a:solidFill>
          </a:ln>
        </p:spPr>
      </p:pic>
      <p:cxnSp>
        <p:nvCxnSpPr>
          <p:cNvPr id="6" name="Straight Arrow Connector 5"/>
          <p:cNvCxnSpPr/>
          <p:nvPr/>
        </p:nvCxnSpPr>
        <p:spPr>
          <a:xfrm flipV="1">
            <a:off x="3162300" y="5638800"/>
            <a:ext cx="342900" cy="8382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524000" y="4648200"/>
            <a:ext cx="533400" cy="6096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86100" y="1676400"/>
            <a:ext cx="342900" cy="8382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800600" y="2590800"/>
            <a:ext cx="838200" cy="7620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62777" y="4675909"/>
            <a:ext cx="751032" cy="962891"/>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8555" y="2705100"/>
            <a:ext cx="608445" cy="4191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9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457200" y="0"/>
            <a:ext cx="8229600" cy="6858000"/>
          </a:xfrm>
        </p:spPr>
        <p:txBody>
          <a:bodyPr>
            <a:normAutofit fontScale="92500" lnSpcReduction="20000"/>
          </a:bodyPr>
          <a:lstStyle/>
          <a:p>
            <a:r>
              <a:rPr lang="en-US" dirty="0" smtClean="0"/>
              <a:t>These represent birds taking of from a location where they were roosting for the night, then spreading out into a ring visible on the radar.  The birds show up when they reach the altitude of the radar beam.</a:t>
            </a:r>
          </a:p>
          <a:p>
            <a:r>
              <a:rPr lang="en-US" dirty="0" smtClean="0"/>
              <a:t>The following animations show "roost rings" caused by birds and captured on NEXRAD.</a:t>
            </a:r>
            <a:br>
              <a:rPr lang="en-US" dirty="0" smtClean="0"/>
            </a:br>
            <a:r>
              <a:rPr lang="en-US" dirty="0" smtClean="0"/>
              <a:t/>
            </a:r>
            <a:br>
              <a:rPr lang="en-US" dirty="0" smtClean="0"/>
            </a:br>
            <a:r>
              <a:rPr lang="en-US" dirty="0" smtClean="0"/>
              <a:t> </a:t>
            </a:r>
            <a:r>
              <a:rPr lang="en-US" b="1" dirty="0" smtClean="0">
                <a:hlinkClick r:id="rId2"/>
              </a:rPr>
              <a:t>Roost Rings--NWS </a:t>
            </a:r>
            <a:r>
              <a:rPr lang="en-US" b="1" dirty="0" err="1" smtClean="0">
                <a:hlinkClick r:id="rId2"/>
              </a:rPr>
              <a:t>Greenbay</a:t>
            </a:r>
            <a:r>
              <a:rPr lang="en-US" b="1" dirty="0" smtClean="0"/>
              <a:t/>
            </a:r>
            <a:br>
              <a:rPr lang="en-US" b="1" dirty="0" smtClean="0"/>
            </a:br>
            <a:r>
              <a:rPr lang="en-US" b="1" dirty="0" smtClean="0">
                <a:effectLst/>
              </a:rPr>
              <a:t/>
            </a:r>
            <a:br>
              <a:rPr lang="en-US" b="1" dirty="0" smtClean="0">
                <a:effectLst/>
              </a:rPr>
            </a:br>
            <a:r>
              <a:rPr lang="en-US" b="1" dirty="0" smtClean="0">
                <a:effectLst/>
              </a:rPr>
              <a:t> </a:t>
            </a:r>
            <a:r>
              <a:rPr lang="en-US" b="1" dirty="0" smtClean="0">
                <a:effectLst/>
                <a:hlinkClick r:id="rId3"/>
              </a:rPr>
              <a:t>Roost Rings, Yuma AZ</a:t>
            </a:r>
            <a:r>
              <a:rPr lang="en-US" dirty="0" smtClean="0"/>
              <a:t/>
            </a:r>
            <a:br>
              <a:rPr lang="en-US" dirty="0" smtClean="0"/>
            </a:br>
            <a:r>
              <a:rPr lang="en-US" dirty="0" smtClean="0"/>
              <a:t/>
            </a:r>
            <a:br>
              <a:rPr lang="en-US" dirty="0" smtClean="0"/>
            </a:br>
            <a:r>
              <a:rPr lang="en-US" b="1" dirty="0" smtClean="0">
                <a:effectLst/>
              </a:rPr>
              <a:t> </a:t>
            </a:r>
            <a:r>
              <a:rPr lang="en-US" b="1" dirty="0" smtClean="0">
                <a:effectLst/>
                <a:hlinkClick r:id="rId4"/>
              </a:rPr>
              <a:t>Roost Ring near Lake Okeechobee</a:t>
            </a:r>
            <a:r>
              <a:rPr lang="en-US" dirty="0" smtClean="0"/>
              <a:t/>
            </a:r>
            <a:br>
              <a:rPr lang="en-US" dirty="0" smtClean="0"/>
            </a:br>
            <a:r>
              <a:rPr lang="en-US" dirty="0" smtClean="0"/>
              <a:t/>
            </a:r>
            <a:br>
              <a:rPr lang="en-US" dirty="0" smtClean="0"/>
            </a:br>
            <a:r>
              <a:rPr lang="en-US" b="1" dirty="0" smtClean="0">
                <a:effectLst/>
              </a:rPr>
              <a:t> </a:t>
            </a:r>
            <a:r>
              <a:rPr lang="en-US" b="1" dirty="0" smtClean="0">
                <a:effectLst/>
                <a:hlinkClick r:id="rId5"/>
              </a:rPr>
              <a:t>Roost Rings near Melbourne FL</a:t>
            </a:r>
            <a:r>
              <a:rPr lang="en-US" b="1" dirty="0" smtClean="0">
                <a:effectLst/>
              </a:rPr>
              <a:t/>
            </a:r>
            <a:br>
              <a:rPr lang="en-US" b="1" dirty="0" smtClean="0">
                <a:effectLst/>
              </a:rPr>
            </a:br>
            <a:r>
              <a:rPr lang="en-US" b="1" dirty="0" smtClean="0">
                <a:effectLst/>
              </a:rPr>
              <a:t/>
            </a:r>
            <a:br>
              <a:rPr lang="en-US" b="1" dirty="0" smtClean="0">
                <a:effectLst/>
              </a:rPr>
            </a:br>
            <a:r>
              <a:rPr lang="en-US" b="1" dirty="0" smtClean="0">
                <a:effectLst/>
              </a:rPr>
              <a:t> </a:t>
            </a:r>
            <a:r>
              <a:rPr lang="en-US" b="1" dirty="0" smtClean="0">
                <a:effectLst/>
                <a:hlinkClick r:id="rId6"/>
              </a:rPr>
              <a:t>Roost Rings with approaching squall line</a:t>
            </a:r>
            <a:endParaRPr lang="en-US" dirty="0"/>
          </a:p>
        </p:txBody>
      </p:sp>
    </p:spTree>
    <p:extLst>
      <p:ext uri="{BB962C8B-B14F-4D97-AF65-F5344CB8AC3E}">
        <p14:creationId xmlns:p14="http://schemas.microsoft.com/office/powerpoint/2010/main" val="152103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Clear-air vs. </a:t>
            </a:r>
            <a:r>
              <a:rPr lang="en-US" dirty="0" err="1" smtClean="0"/>
              <a:t>precip</a:t>
            </a:r>
            <a:r>
              <a:rPr lang="en-US" dirty="0" smtClean="0"/>
              <a:t>. mode: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57599"/>
            <a:ext cx="4689087"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912" y="3657600"/>
            <a:ext cx="4689088" cy="3200400"/>
          </a:xfrm>
          <a:prstGeom prst="rect">
            <a:avLst/>
          </a:prstGeom>
        </p:spPr>
      </p:pic>
      <p:sp>
        <p:nvSpPr>
          <p:cNvPr id="6" name="TextBox 5"/>
          <p:cNvSpPr txBox="1"/>
          <p:nvPr/>
        </p:nvSpPr>
        <p:spPr>
          <a:xfrm>
            <a:off x="304800" y="1524000"/>
            <a:ext cx="8534400" cy="2062103"/>
          </a:xfrm>
          <a:prstGeom prst="rect">
            <a:avLst/>
          </a:prstGeom>
          <a:noFill/>
        </p:spPr>
        <p:txBody>
          <a:bodyPr wrap="square" rtlCol="0">
            <a:spAutoFit/>
          </a:bodyPr>
          <a:lstStyle/>
          <a:p>
            <a:pPr marL="457200" indent="-457200">
              <a:buFont typeface="Arial" pitchFamily="34" charset="0"/>
              <a:buChar char="•"/>
            </a:pPr>
            <a:r>
              <a:rPr lang="en-US" sz="3200" dirty="0" smtClean="0"/>
              <a:t>Birds generally show up more prominently in NEXRAD’s clear-air mode (below left) than in precipitation mode (below right) because clear-air is a more sensitive mode of radar operation.</a:t>
            </a:r>
            <a:endParaRPr lang="en-US" sz="3200" dirty="0"/>
          </a:p>
        </p:txBody>
      </p:sp>
    </p:spTree>
    <p:extLst>
      <p:ext uri="{BB962C8B-B14F-4D97-AF65-F5344CB8AC3E}">
        <p14:creationId xmlns:p14="http://schemas.microsoft.com/office/powerpoint/2010/main" val="1235171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sz="3600" dirty="0" smtClean="0"/>
              <a:t>Sometimes birds show up as “blobs” of echoes and not just as rings (</a:t>
            </a:r>
            <a:r>
              <a:rPr lang="en-US" sz="3600" dirty="0" smtClean="0">
                <a:hlinkClick r:id="rId2"/>
              </a:rPr>
              <a:t>see animation</a:t>
            </a:r>
            <a:r>
              <a:rPr lang="en-US" sz="3600" dirty="0" smtClean="0"/>
              <a:t>).</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056" y="1340159"/>
            <a:ext cx="8091544" cy="5522647"/>
          </a:xfrm>
        </p:spPr>
      </p:pic>
      <p:sp>
        <p:nvSpPr>
          <p:cNvPr id="5" name="Oval 4"/>
          <p:cNvSpPr/>
          <p:nvPr/>
        </p:nvSpPr>
        <p:spPr>
          <a:xfrm>
            <a:off x="3581400" y="3429000"/>
            <a:ext cx="2209800" cy="2209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01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normAutofit fontScale="90000"/>
          </a:bodyPr>
          <a:lstStyle/>
          <a:p>
            <a:r>
              <a:rPr lang="en-US" dirty="0" smtClean="0"/>
              <a:t>Velocity signatures can be used to help discriminate birds from other echo sources.</a:t>
            </a:r>
            <a:endParaRPr lang="en-US" dirty="0"/>
          </a:p>
        </p:txBody>
      </p:sp>
      <p:sp>
        <p:nvSpPr>
          <p:cNvPr id="3" name="Content Placeholder 2"/>
          <p:cNvSpPr>
            <a:spLocks noGrp="1"/>
          </p:cNvSpPr>
          <p:nvPr>
            <p:ph idx="1"/>
          </p:nvPr>
        </p:nvSpPr>
        <p:spPr>
          <a:xfrm>
            <a:off x="457200" y="1828800"/>
            <a:ext cx="8229600" cy="5029200"/>
          </a:xfrm>
        </p:spPr>
        <p:txBody>
          <a:bodyPr>
            <a:normAutofit fontScale="92500" lnSpcReduction="20000"/>
          </a:bodyPr>
          <a:lstStyle/>
          <a:p>
            <a:r>
              <a:rPr lang="en-US" dirty="0" smtClean="0"/>
              <a:t>    According to Martin and Shapiro (2007), and Wilson et al. (1994), </a:t>
            </a:r>
            <a:r>
              <a:rPr lang="en-US" i="1" dirty="0" smtClean="0">
                <a:effectLst/>
              </a:rPr>
              <a:t>"insects</a:t>
            </a:r>
            <a:r>
              <a:rPr lang="en-US" dirty="0" smtClean="0"/>
              <a:t> [emphasis mine]are the most common cause of clear air echoes.“</a:t>
            </a:r>
            <a:endParaRPr lang="en-US" dirty="0"/>
          </a:p>
          <a:p>
            <a:r>
              <a:rPr lang="en-US" dirty="0" smtClean="0"/>
              <a:t>Martin and Shapiro state that birds can affect </a:t>
            </a:r>
            <a:r>
              <a:rPr lang="en-US" dirty="0" err="1" smtClean="0"/>
              <a:t>doppler</a:t>
            </a:r>
            <a:r>
              <a:rPr lang="en-US" dirty="0" smtClean="0"/>
              <a:t> velocity estimates, while the presence of insects usually does NOT cause bias in the estimates.</a:t>
            </a:r>
          </a:p>
          <a:p>
            <a:r>
              <a:rPr lang="en-US" dirty="0" smtClean="0"/>
              <a:t>In other words, insects are small and blow with the wind, so their </a:t>
            </a:r>
            <a:r>
              <a:rPr lang="en-US" dirty="0" err="1" smtClean="0"/>
              <a:t>doppler</a:t>
            </a:r>
            <a:r>
              <a:rPr lang="en-US" dirty="0" smtClean="0"/>
              <a:t> velocity is the same as that of the environment, while birds are large and fast, and therefore usually fly differently than the background wind.</a:t>
            </a:r>
          </a:p>
        </p:txBody>
      </p:sp>
    </p:spTree>
    <p:extLst>
      <p:ext uri="{BB962C8B-B14F-4D97-AF65-F5344CB8AC3E}">
        <p14:creationId xmlns:p14="http://schemas.microsoft.com/office/powerpoint/2010/main" val="1842016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Direct Observations of Birds: The week of Feb. 4-9, 2013.</a:t>
            </a:r>
            <a:endParaRPr lang="en-US" dirty="0"/>
          </a:p>
        </p:txBody>
      </p:sp>
      <p:sp>
        <p:nvSpPr>
          <p:cNvPr id="3" name="Content Placeholder 2"/>
          <p:cNvSpPr>
            <a:spLocks noGrp="1"/>
          </p:cNvSpPr>
          <p:nvPr>
            <p:ph idx="1"/>
          </p:nvPr>
        </p:nvSpPr>
        <p:spPr/>
        <p:txBody>
          <a:bodyPr>
            <a:normAutofit/>
          </a:bodyPr>
          <a:lstStyle/>
          <a:p>
            <a:r>
              <a:rPr lang="en-US" dirty="0" smtClean="0"/>
              <a:t>On February 6, 2013, a roost ring on the NWS Melbourne radar was observed </a:t>
            </a:r>
            <a:r>
              <a:rPr lang="en-US" dirty="0" smtClean="0">
                <a:hlinkClick r:id="rId2"/>
              </a:rPr>
              <a:t>lifting off from a point near Lake Poinsett</a:t>
            </a:r>
            <a:r>
              <a:rPr lang="en-US" dirty="0" smtClean="0"/>
              <a:t>, west of </a:t>
            </a:r>
            <a:r>
              <a:rPr lang="en-US" dirty="0" err="1" smtClean="0"/>
              <a:t>Merrit</a:t>
            </a:r>
            <a:r>
              <a:rPr lang="en-US" dirty="0" smtClean="0"/>
              <a:t> Island, Florida,  near I-95 and State Road 520, and flying north towards Daytona. </a:t>
            </a:r>
            <a:br>
              <a:rPr lang="en-US" dirty="0" smtClean="0"/>
            </a:br>
            <a:endParaRPr lang="en-US" dirty="0"/>
          </a:p>
        </p:txBody>
      </p:sp>
    </p:spTree>
    <p:extLst>
      <p:ext uri="{BB962C8B-B14F-4D97-AF65-F5344CB8AC3E}">
        <p14:creationId xmlns:p14="http://schemas.microsoft.com/office/powerpoint/2010/main" val="1845046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Birds take off before dawn.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599"/>
            <a:ext cx="9154887" cy="6248401"/>
          </a:xfrm>
        </p:spPr>
      </p:pic>
      <p:cxnSp>
        <p:nvCxnSpPr>
          <p:cNvPr id="9" name="Straight Arrow Connector 8"/>
          <p:cNvCxnSpPr/>
          <p:nvPr/>
        </p:nvCxnSpPr>
        <p:spPr>
          <a:xfrm flipV="1">
            <a:off x="3581400" y="4191000"/>
            <a:ext cx="1143000" cy="1676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873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1"/>
          </a:xfrm>
        </p:spPr>
        <p:txBody>
          <a:bodyPr>
            <a:normAutofit fontScale="90000"/>
          </a:bodyPr>
          <a:lstStyle/>
          <a:p>
            <a:r>
              <a:rPr lang="en-US" dirty="0" smtClean="0"/>
              <a:t>Flock spreads to a ring—note sunrise spike.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609601"/>
            <a:ext cx="9154886" cy="6248400"/>
          </a:xfrm>
          <a:prstGeom prst="rect">
            <a:avLst/>
          </a:prstGeom>
        </p:spPr>
      </p:pic>
    </p:spTree>
    <p:extLst>
      <p:ext uri="{BB962C8B-B14F-4D97-AF65-F5344CB8AC3E}">
        <p14:creationId xmlns:p14="http://schemas.microsoft.com/office/powerpoint/2010/main" val="813702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329</Words>
  <Application>Microsoft Office PowerPoint</Application>
  <PresentationFormat>On-screen Show (4:3)</PresentationFormat>
  <Paragraphs>26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Bird Signatures in NEXRAD Imagery Dr. Brad Muller</vt:lpstr>
      <vt:lpstr>Birds often show up early in the morning in NEXRAD as “roost rings.”</vt:lpstr>
      <vt:lpstr>PowerPoint Presentation</vt:lpstr>
      <vt:lpstr>Clear-air vs. precip. mode:</vt:lpstr>
      <vt:lpstr>Sometimes birds show up as “blobs” of echoes and not just as rings (see animation).</vt:lpstr>
      <vt:lpstr>Velocity signatures can be used to help discriminate birds from other echo sources.</vt:lpstr>
      <vt:lpstr>Direct Observations of Birds: The week of Feb. 4-9, 2013.</vt:lpstr>
      <vt:lpstr>Birds take off before dawn.</vt:lpstr>
      <vt:lpstr>Flock spreads to a ring—note sunrise spike.</vt:lpstr>
      <vt:lpstr>Ring spreads toward Daytona.</vt:lpstr>
      <vt:lpstr>Doppler velocity shows birds traveling differently than wind—outbound from the radar at as much as 26 kts.</vt:lpstr>
      <vt:lpstr>PowerPoint Presentation</vt:lpstr>
      <vt:lpstr>Lake Poinsett at sunset.</vt:lpstr>
      <vt:lpstr>Birds were flying from the west to roost northeast of the lake.</vt:lpstr>
      <vt:lpstr>Heading “home” to roost.</vt:lpstr>
      <vt:lpstr>Radar signature of tree swallows preparing to roost for the night—note sunset spike.</vt:lpstr>
      <vt:lpstr>Tree swallows reportedly spend the winter in Florida and other parts of the Gulf Coast, and can often be seen swarming.</vt:lpstr>
      <vt:lpstr>References:</vt:lpstr>
    </vt:vector>
  </TitlesOfParts>
  <Company>ERAU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 Signatures in NEXRAD Imagery</dc:title>
  <dc:creator>Muller, Bradley M.</dc:creator>
  <cp:lastModifiedBy>Muller, Bradley M.</cp:lastModifiedBy>
  <cp:revision>37</cp:revision>
  <dcterms:created xsi:type="dcterms:W3CDTF">2013-02-13T00:39:51Z</dcterms:created>
  <dcterms:modified xsi:type="dcterms:W3CDTF">2013-02-15T14:35:13Z</dcterms:modified>
</cp:coreProperties>
</file>