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6" r:id="rId5"/>
    <p:sldId id="271" r:id="rId6"/>
    <p:sldId id="273" r:id="rId7"/>
    <p:sldId id="257" r:id="rId8"/>
    <p:sldId id="258" r:id="rId9"/>
    <p:sldId id="259" r:id="rId10"/>
    <p:sldId id="276" r:id="rId11"/>
    <p:sldId id="261" r:id="rId12"/>
    <p:sldId id="274" r:id="rId13"/>
    <p:sldId id="275" r:id="rId14"/>
    <p:sldId id="262" r:id="rId15"/>
    <p:sldId id="272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>
      <p:cViewPr varScale="1">
        <p:scale>
          <a:sx n="119" d="100"/>
          <a:sy n="119" d="100"/>
        </p:scale>
        <p:origin x="90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8100" cy="3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8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oc.noaa.gov/WSR88D/WindFarm/TurbinesImpactOn.aspx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Wind Turbines in </a:t>
            </a:r>
            <a:r>
              <a:rPr lang="en-US" dirty="0" err="1" smtClean="0"/>
              <a:t>Nexrad</a:t>
            </a:r>
            <a:r>
              <a:rPr lang="en-US" dirty="0" smtClean="0"/>
              <a:t> imagery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8193088" cy="194733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t</a:t>
            </a:r>
            <a:r>
              <a:rPr lang="en-US" dirty="0" smtClean="0">
                <a:solidFill>
                  <a:schemeClr val="tx1"/>
                </a:solidFill>
              </a:rPr>
              <a:t>all towers + beam </a:t>
            </a:r>
            <a:r>
              <a:rPr lang="en-US" dirty="0" err="1" smtClean="0">
                <a:solidFill>
                  <a:schemeClr val="tx1"/>
                </a:solidFill>
              </a:rPr>
              <a:t>superrefraction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  <a:sym typeface="Wingdings" panose="05000000000000000000" pitchFamily="2" charset="2"/>
              </a:rPr>
              <a:t></a:t>
            </a:r>
            <a:r>
              <a:rPr lang="en-US" dirty="0" smtClean="0">
                <a:solidFill>
                  <a:schemeClr val="tx1"/>
                </a:solidFill>
              </a:rPr>
              <a:t> wind turbine “clutter”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13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28600"/>
            <a:ext cx="9144000" cy="533400"/>
          </a:xfrm>
        </p:spPr>
        <p:txBody>
          <a:bodyPr>
            <a:normAutofit fontScale="90000"/>
          </a:bodyPr>
          <a:lstStyle/>
          <a:p>
            <a:r>
              <a:rPr lang="en-US" altLang="en-US"/>
              <a:t>Atmospheric Refraction</a:t>
            </a:r>
          </a:p>
        </p:txBody>
      </p:sp>
      <p:sp>
        <p:nvSpPr>
          <p:cNvPr id="20033" name="Freeform 577"/>
          <p:cNvSpPr>
            <a:spLocks/>
          </p:cNvSpPr>
          <p:nvPr/>
        </p:nvSpPr>
        <p:spPr bwMode="auto">
          <a:xfrm>
            <a:off x="1535113" y="4484689"/>
            <a:ext cx="8502650" cy="1025525"/>
          </a:xfrm>
          <a:custGeom>
            <a:avLst/>
            <a:gdLst>
              <a:gd name="T0" fmla="*/ 0 w 5356"/>
              <a:gd name="T1" fmla="*/ 62 h 646"/>
              <a:gd name="T2" fmla="*/ 285 w 5356"/>
              <a:gd name="T3" fmla="*/ 42 h 646"/>
              <a:gd name="T4" fmla="*/ 577 w 5356"/>
              <a:gd name="T5" fmla="*/ 21 h 646"/>
              <a:gd name="T6" fmla="*/ 870 w 5356"/>
              <a:gd name="T7" fmla="*/ 7 h 646"/>
              <a:gd name="T8" fmla="*/ 1169 w 5356"/>
              <a:gd name="T9" fmla="*/ 0 h 646"/>
              <a:gd name="T10" fmla="*/ 1468 w 5356"/>
              <a:gd name="T11" fmla="*/ 7 h 646"/>
              <a:gd name="T12" fmla="*/ 1774 w 5356"/>
              <a:gd name="T13" fmla="*/ 21 h 646"/>
              <a:gd name="T14" fmla="*/ 2379 w 5356"/>
              <a:gd name="T15" fmla="*/ 55 h 646"/>
              <a:gd name="T16" fmla="*/ 2678 w 5356"/>
              <a:gd name="T17" fmla="*/ 83 h 646"/>
              <a:gd name="T18" fmla="*/ 2984 w 5356"/>
              <a:gd name="T19" fmla="*/ 111 h 646"/>
              <a:gd name="T20" fmla="*/ 3276 w 5356"/>
              <a:gd name="T21" fmla="*/ 146 h 646"/>
              <a:gd name="T22" fmla="*/ 3555 w 5356"/>
              <a:gd name="T23" fmla="*/ 187 h 646"/>
              <a:gd name="T24" fmla="*/ 3687 w 5356"/>
              <a:gd name="T25" fmla="*/ 208 h 646"/>
              <a:gd name="T26" fmla="*/ 3812 w 5356"/>
              <a:gd name="T27" fmla="*/ 229 h 646"/>
              <a:gd name="T28" fmla="*/ 4049 w 5356"/>
              <a:gd name="T29" fmla="*/ 271 h 646"/>
              <a:gd name="T30" fmla="*/ 4494 w 5356"/>
              <a:gd name="T31" fmla="*/ 375 h 646"/>
              <a:gd name="T32" fmla="*/ 4939 w 5356"/>
              <a:gd name="T33" fmla="*/ 493 h 646"/>
              <a:gd name="T34" fmla="*/ 5356 w 5356"/>
              <a:gd name="T35" fmla="*/ 618 h 646"/>
              <a:gd name="T36" fmla="*/ 5356 w 5356"/>
              <a:gd name="T37" fmla="*/ 646 h 646"/>
              <a:gd name="T38" fmla="*/ 4939 w 5356"/>
              <a:gd name="T39" fmla="*/ 521 h 646"/>
              <a:gd name="T40" fmla="*/ 4494 w 5356"/>
              <a:gd name="T41" fmla="*/ 403 h 646"/>
              <a:gd name="T42" fmla="*/ 4049 w 5356"/>
              <a:gd name="T43" fmla="*/ 299 h 646"/>
              <a:gd name="T44" fmla="*/ 3812 w 5356"/>
              <a:gd name="T45" fmla="*/ 257 h 646"/>
              <a:gd name="T46" fmla="*/ 3687 w 5356"/>
              <a:gd name="T47" fmla="*/ 236 h 646"/>
              <a:gd name="T48" fmla="*/ 3555 w 5356"/>
              <a:gd name="T49" fmla="*/ 215 h 646"/>
              <a:gd name="T50" fmla="*/ 3276 w 5356"/>
              <a:gd name="T51" fmla="*/ 174 h 646"/>
              <a:gd name="T52" fmla="*/ 2984 w 5356"/>
              <a:gd name="T53" fmla="*/ 139 h 646"/>
              <a:gd name="T54" fmla="*/ 2678 w 5356"/>
              <a:gd name="T55" fmla="*/ 111 h 646"/>
              <a:gd name="T56" fmla="*/ 2379 w 5356"/>
              <a:gd name="T57" fmla="*/ 83 h 646"/>
              <a:gd name="T58" fmla="*/ 1774 w 5356"/>
              <a:gd name="T59" fmla="*/ 48 h 646"/>
              <a:gd name="T60" fmla="*/ 1468 w 5356"/>
              <a:gd name="T61" fmla="*/ 35 h 646"/>
              <a:gd name="T62" fmla="*/ 1169 w 5356"/>
              <a:gd name="T63" fmla="*/ 28 h 646"/>
              <a:gd name="T64" fmla="*/ 870 w 5356"/>
              <a:gd name="T65" fmla="*/ 35 h 646"/>
              <a:gd name="T66" fmla="*/ 577 w 5356"/>
              <a:gd name="T67" fmla="*/ 48 h 646"/>
              <a:gd name="T68" fmla="*/ 285 w 5356"/>
              <a:gd name="T69" fmla="*/ 69 h 646"/>
              <a:gd name="T70" fmla="*/ 0 w 5356"/>
              <a:gd name="T71" fmla="*/ 90 h 646"/>
              <a:gd name="T72" fmla="*/ 0 w 5356"/>
              <a:gd name="T73" fmla="*/ 62 h 6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356" h="646">
                <a:moveTo>
                  <a:pt x="0" y="62"/>
                </a:moveTo>
                <a:lnTo>
                  <a:pt x="285" y="42"/>
                </a:lnTo>
                <a:lnTo>
                  <a:pt x="577" y="21"/>
                </a:lnTo>
                <a:lnTo>
                  <a:pt x="870" y="7"/>
                </a:lnTo>
                <a:lnTo>
                  <a:pt x="1169" y="0"/>
                </a:lnTo>
                <a:lnTo>
                  <a:pt x="1468" y="7"/>
                </a:lnTo>
                <a:lnTo>
                  <a:pt x="1774" y="21"/>
                </a:lnTo>
                <a:lnTo>
                  <a:pt x="2379" y="55"/>
                </a:lnTo>
                <a:lnTo>
                  <a:pt x="2678" y="83"/>
                </a:lnTo>
                <a:lnTo>
                  <a:pt x="2984" y="111"/>
                </a:lnTo>
                <a:lnTo>
                  <a:pt x="3276" y="146"/>
                </a:lnTo>
                <a:lnTo>
                  <a:pt x="3555" y="187"/>
                </a:lnTo>
                <a:lnTo>
                  <a:pt x="3687" y="208"/>
                </a:lnTo>
                <a:lnTo>
                  <a:pt x="3812" y="229"/>
                </a:lnTo>
                <a:lnTo>
                  <a:pt x="4049" y="271"/>
                </a:lnTo>
                <a:lnTo>
                  <a:pt x="4494" y="375"/>
                </a:lnTo>
                <a:lnTo>
                  <a:pt x="4939" y="493"/>
                </a:lnTo>
                <a:lnTo>
                  <a:pt x="5356" y="618"/>
                </a:lnTo>
                <a:lnTo>
                  <a:pt x="5356" y="646"/>
                </a:lnTo>
                <a:lnTo>
                  <a:pt x="4939" y="521"/>
                </a:lnTo>
                <a:lnTo>
                  <a:pt x="4494" y="403"/>
                </a:lnTo>
                <a:lnTo>
                  <a:pt x="4049" y="299"/>
                </a:lnTo>
                <a:lnTo>
                  <a:pt x="3812" y="257"/>
                </a:lnTo>
                <a:lnTo>
                  <a:pt x="3687" y="236"/>
                </a:lnTo>
                <a:lnTo>
                  <a:pt x="3555" y="215"/>
                </a:lnTo>
                <a:lnTo>
                  <a:pt x="3276" y="174"/>
                </a:lnTo>
                <a:lnTo>
                  <a:pt x="2984" y="139"/>
                </a:lnTo>
                <a:lnTo>
                  <a:pt x="2678" y="111"/>
                </a:lnTo>
                <a:lnTo>
                  <a:pt x="2379" y="83"/>
                </a:lnTo>
                <a:lnTo>
                  <a:pt x="1774" y="48"/>
                </a:lnTo>
                <a:lnTo>
                  <a:pt x="1468" y="35"/>
                </a:lnTo>
                <a:lnTo>
                  <a:pt x="1169" y="28"/>
                </a:lnTo>
                <a:lnTo>
                  <a:pt x="870" y="35"/>
                </a:lnTo>
                <a:lnTo>
                  <a:pt x="577" y="48"/>
                </a:lnTo>
                <a:lnTo>
                  <a:pt x="285" y="69"/>
                </a:lnTo>
                <a:lnTo>
                  <a:pt x="0" y="90"/>
                </a:lnTo>
                <a:lnTo>
                  <a:pt x="0" y="62"/>
                </a:lnTo>
                <a:close/>
              </a:path>
            </a:pathLst>
          </a:custGeom>
          <a:solidFill>
            <a:srgbClr val="B07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0" name="Text Box 4"/>
          <p:cNvSpPr txBox="1">
            <a:spLocks noChangeArrowheads="1"/>
          </p:cNvSpPr>
          <p:nvPr/>
        </p:nvSpPr>
        <p:spPr bwMode="auto">
          <a:xfrm>
            <a:off x="1524001" y="1039814"/>
            <a:ext cx="4735513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2000">
                <a:latin typeface="Times New Roman" panose="02020603050405020304" pitchFamily="18" charset="0"/>
              </a:rPr>
              <a:t>The radar assumes the beam is undergoing standard refraction.  The beam height will be misrepresented under super/sub-refractive conditions.</a:t>
            </a: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2590800" y="4572001"/>
            <a:ext cx="30861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000">
                <a:solidFill>
                  <a:srgbClr val="FFFF66"/>
                </a:solidFill>
                <a:latin typeface="Times New Roman" panose="02020603050405020304" pitchFamily="18" charset="0"/>
              </a:rPr>
              <a:t>Max cores may be displayed</a:t>
            </a:r>
          </a:p>
          <a:p>
            <a:pPr algn="ctr"/>
            <a:r>
              <a:rPr lang="en-US" altLang="en-US" sz="2000">
                <a:solidFill>
                  <a:srgbClr val="FFFF66"/>
                </a:solidFill>
                <a:latin typeface="Times New Roman" panose="02020603050405020304" pitchFamily="18" charset="0"/>
              </a:rPr>
              <a:t>at wrong heights</a:t>
            </a: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1524000" y="5410200"/>
            <a:ext cx="82740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>
                <a:solidFill>
                  <a:srgbClr val="00FF00"/>
                </a:solidFill>
                <a:latin typeface="Times New Roman" panose="02020603050405020304" pitchFamily="18" charset="0"/>
              </a:rPr>
              <a:t>Superrefraction</a:t>
            </a:r>
            <a:r>
              <a:rPr lang="en-US" altLang="en-US">
                <a:latin typeface="Times New Roman" panose="02020603050405020304" pitchFamily="18" charset="0"/>
              </a:rPr>
              <a:t>: The beam refracts more than standard.  The beam height is lower than</a:t>
            </a:r>
          </a:p>
          <a:p>
            <a:r>
              <a:rPr lang="en-US" altLang="en-US">
                <a:latin typeface="Times New Roman" panose="02020603050405020304" pitchFamily="18" charset="0"/>
              </a:rPr>
              <a:t>                              the radar indicates.</a:t>
            </a:r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1524001" y="6019800"/>
            <a:ext cx="90836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b="1">
                <a:solidFill>
                  <a:srgbClr val="00FF00"/>
                </a:solidFill>
                <a:latin typeface="Times New Roman" panose="02020603050405020304" pitchFamily="18" charset="0"/>
              </a:rPr>
              <a:t>Subrefraction</a:t>
            </a:r>
            <a:r>
              <a:rPr lang="en-US" altLang="en-US">
                <a:latin typeface="Times New Roman" panose="02020603050405020304" pitchFamily="18" charset="0"/>
              </a:rPr>
              <a:t>:    The beam refracts less than standard.  The beam height is higher than the radar 	              indicates.  Beam can overshoot developing storms.</a:t>
            </a:r>
          </a:p>
        </p:txBody>
      </p:sp>
      <p:graphicFrame>
        <p:nvGraphicFramePr>
          <p:cNvPr id="20044" name="Object 588"/>
          <p:cNvGraphicFramePr>
            <a:graphicFrameLocks noChangeAspect="1"/>
          </p:cNvGraphicFramePr>
          <p:nvPr/>
        </p:nvGraphicFramePr>
        <p:xfrm>
          <a:off x="2840038" y="3306763"/>
          <a:ext cx="552450" cy="120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Drawing" r:id="rId3" imgW="552600" imgH="1200240" progId="WPDraw30.Drawing">
                  <p:embed/>
                </p:oleObj>
              </mc:Choice>
              <mc:Fallback>
                <p:oleObj name="Drawing" r:id="rId3" imgW="552600" imgH="1200240" progId="WPDraw30.Drawing">
                  <p:embed/>
                  <p:pic>
                    <p:nvPicPr>
                      <p:cNvPr id="20044" name="Object 58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0038" y="3306763"/>
                        <a:ext cx="552450" cy="120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175" name="Rectangle 719"/>
          <p:cNvSpPr>
            <a:spLocks noChangeArrowheads="1"/>
          </p:cNvSpPr>
          <p:nvPr/>
        </p:nvSpPr>
        <p:spPr bwMode="auto">
          <a:xfrm>
            <a:off x="9259888" y="958851"/>
            <a:ext cx="550862" cy="11113"/>
          </a:xfrm>
          <a:prstGeom prst="rect">
            <a:avLst/>
          </a:prstGeom>
          <a:solidFill>
            <a:srgbClr val="FF040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176" name="Rectangle 720"/>
          <p:cNvSpPr>
            <a:spLocks noChangeArrowheads="1"/>
          </p:cNvSpPr>
          <p:nvPr/>
        </p:nvSpPr>
        <p:spPr bwMode="auto">
          <a:xfrm>
            <a:off x="9259888" y="958851"/>
            <a:ext cx="550862" cy="11113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57365" name="Object 21"/>
          <p:cNvGraphicFramePr>
            <a:graphicFrameLocks noChangeAspect="1"/>
          </p:cNvGraphicFramePr>
          <p:nvPr/>
        </p:nvGraphicFramePr>
        <p:xfrm>
          <a:off x="9128125" y="1098551"/>
          <a:ext cx="1276350" cy="305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Drawing" r:id="rId5" imgW="1276200" imgH="3057480" progId="WPDraw30.Drawing">
                  <p:embed/>
                </p:oleObj>
              </mc:Choice>
              <mc:Fallback>
                <p:oleObj name="Drawing" r:id="rId5" imgW="1276200" imgH="3057480" progId="WPDraw30.Drawing">
                  <p:embed/>
                  <p:pic>
                    <p:nvPicPr>
                      <p:cNvPr id="57365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28125" y="1098551"/>
                        <a:ext cx="1276350" cy="3057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7366" name="Group 22"/>
          <p:cNvGrpSpPr>
            <a:grpSpLocks/>
          </p:cNvGrpSpPr>
          <p:nvPr/>
        </p:nvGrpSpPr>
        <p:grpSpPr bwMode="auto">
          <a:xfrm>
            <a:off x="3168651" y="1909765"/>
            <a:ext cx="5376863" cy="849313"/>
            <a:chOff x="1707" y="1583"/>
            <a:chExt cx="3387" cy="535"/>
          </a:xfrm>
        </p:grpSpPr>
        <p:sp>
          <p:nvSpPr>
            <p:cNvPr id="57367" name="AutoShape 23"/>
            <p:cNvSpPr>
              <a:spLocks noChangeArrowheads="1"/>
            </p:cNvSpPr>
            <p:nvPr/>
          </p:nvSpPr>
          <p:spPr bwMode="auto">
            <a:xfrm rot="15000000">
              <a:off x="3192" y="215"/>
              <a:ext cx="418" cy="3387"/>
            </a:xfrm>
            <a:prstGeom prst="triangle">
              <a:avLst>
                <a:gd name="adj" fmla="val 0"/>
              </a:avLst>
            </a:prstGeom>
            <a:solidFill>
              <a:srgbClr val="FFCCFF"/>
            </a:solidFill>
            <a:ln w="9525">
              <a:solidFill>
                <a:srgbClr val="FF99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algn="ctr"/>
              <a:endParaRPr lang="en-US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57368" name="Text Box 24"/>
            <p:cNvSpPr txBox="1">
              <a:spLocks noChangeArrowheads="1"/>
            </p:cNvSpPr>
            <p:nvPr/>
          </p:nvSpPr>
          <p:spPr bwMode="auto">
            <a:xfrm rot="20400000">
              <a:off x="3640" y="1583"/>
              <a:ext cx="1152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1">
                  <a:solidFill>
                    <a:srgbClr val="000000"/>
                  </a:solidFill>
                </a:rPr>
                <a:t>Subrefraction</a:t>
              </a:r>
            </a:p>
          </p:txBody>
        </p:sp>
      </p:grpSp>
      <p:grpSp>
        <p:nvGrpSpPr>
          <p:cNvPr id="57369" name="Group 25"/>
          <p:cNvGrpSpPr>
            <a:grpSpLocks/>
          </p:cNvGrpSpPr>
          <p:nvPr/>
        </p:nvGrpSpPr>
        <p:grpSpPr bwMode="auto">
          <a:xfrm>
            <a:off x="3294063" y="2536826"/>
            <a:ext cx="5441950" cy="663575"/>
            <a:chOff x="1755" y="2002"/>
            <a:chExt cx="3428" cy="418"/>
          </a:xfrm>
        </p:grpSpPr>
        <p:sp>
          <p:nvSpPr>
            <p:cNvPr id="57370" name="AutoShape 26"/>
            <p:cNvSpPr>
              <a:spLocks noChangeArrowheads="1"/>
            </p:cNvSpPr>
            <p:nvPr/>
          </p:nvSpPr>
          <p:spPr bwMode="auto">
            <a:xfrm rot="15600000">
              <a:off x="3260" y="497"/>
              <a:ext cx="418" cy="3428"/>
            </a:xfrm>
            <a:prstGeom prst="triangle">
              <a:avLst>
                <a:gd name="adj" fmla="val 0"/>
              </a:avLst>
            </a:prstGeom>
            <a:solidFill>
              <a:srgbClr val="FFCCFF"/>
            </a:solidFill>
            <a:ln w="9525">
              <a:solidFill>
                <a:srgbClr val="FF99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371" name="Text Box 27"/>
            <p:cNvSpPr txBox="1">
              <a:spLocks noChangeArrowheads="1"/>
            </p:cNvSpPr>
            <p:nvPr/>
          </p:nvSpPr>
          <p:spPr bwMode="auto">
            <a:xfrm rot="21000000">
              <a:off x="3278" y="2079"/>
              <a:ext cx="1661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1">
                  <a:solidFill>
                    <a:srgbClr val="000000"/>
                  </a:solidFill>
                </a:rPr>
                <a:t>Standard Refraction</a:t>
              </a:r>
            </a:p>
          </p:txBody>
        </p:sp>
      </p:grpSp>
      <p:grpSp>
        <p:nvGrpSpPr>
          <p:cNvPr id="57372" name="Group 28"/>
          <p:cNvGrpSpPr>
            <a:grpSpLocks/>
          </p:cNvGrpSpPr>
          <p:nvPr/>
        </p:nvGrpSpPr>
        <p:grpSpPr bwMode="auto">
          <a:xfrm>
            <a:off x="3465514" y="3000379"/>
            <a:ext cx="5299075" cy="665163"/>
            <a:chOff x="1870" y="2293"/>
            <a:chExt cx="3338" cy="419"/>
          </a:xfrm>
        </p:grpSpPr>
        <p:sp>
          <p:nvSpPr>
            <p:cNvPr id="57373" name="AutoShape 29"/>
            <p:cNvSpPr>
              <a:spLocks noChangeArrowheads="1"/>
            </p:cNvSpPr>
            <p:nvPr/>
          </p:nvSpPr>
          <p:spPr bwMode="auto">
            <a:xfrm rot="16200000">
              <a:off x="3330" y="833"/>
              <a:ext cx="418" cy="3338"/>
            </a:xfrm>
            <a:prstGeom prst="triangle">
              <a:avLst>
                <a:gd name="adj" fmla="val 0"/>
              </a:avLst>
            </a:prstGeom>
            <a:solidFill>
              <a:srgbClr val="FFCCFF"/>
            </a:solidFill>
            <a:ln w="9525">
              <a:solidFill>
                <a:srgbClr val="FF99CC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374" name="Text Box 30"/>
            <p:cNvSpPr txBox="1">
              <a:spLocks noChangeArrowheads="1"/>
            </p:cNvSpPr>
            <p:nvPr/>
          </p:nvSpPr>
          <p:spPr bwMode="auto">
            <a:xfrm>
              <a:off x="3650" y="2460"/>
              <a:ext cx="1307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en-US" sz="2000" b="1">
                  <a:solidFill>
                    <a:srgbClr val="000000"/>
                  </a:solidFill>
                </a:rPr>
                <a:t>Superrefraction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33424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73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73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73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7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7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7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24" presetID="17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7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7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7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7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31" presetID="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 autoUpdateAnimBg="0"/>
      <p:bldP spid="19463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04800"/>
            <a:ext cx="11088688" cy="150706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Google earth can be used to confirm the suspected location of wind turbine “clutter”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1562101"/>
            <a:ext cx="11088688" cy="1943099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See HW 8 in Module 11.</a:t>
            </a:r>
            <a:endParaRPr lang="en-US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411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700" y="2607733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en-US" sz="7200" dirty="0" smtClean="0"/>
              <a:t>The end</a:t>
            </a:r>
            <a:endParaRPr lang="en-US" sz="7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2480733"/>
            <a:ext cx="8534400" cy="3615267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99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04800"/>
            <a:ext cx="8534400" cy="1507067"/>
          </a:xfrm>
        </p:spPr>
        <p:txBody>
          <a:bodyPr>
            <a:normAutofit/>
          </a:bodyPr>
          <a:lstStyle/>
          <a:p>
            <a:r>
              <a:rPr lang="en-US" dirty="0" smtClean="0"/>
              <a:t>Weather Radar issues from wind turbine clutter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2480733"/>
            <a:ext cx="11355388" cy="3615267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Can obscure/be confused with precipitation echoes in real-time interpretation.</a:t>
            </a:r>
          </a:p>
          <a:p>
            <a:r>
              <a:rPr lang="en-US" sz="3200" dirty="0" smtClean="0">
                <a:solidFill>
                  <a:schemeClr val="tx1"/>
                </a:solidFill>
              </a:rPr>
              <a:t>Contaminate quantitative precipitation accumulation products unless filtered out.</a:t>
            </a:r>
          </a:p>
          <a:p>
            <a:r>
              <a:rPr lang="en-US" sz="3200" dirty="0" smtClean="0">
                <a:solidFill>
                  <a:schemeClr val="tx1"/>
                </a:solidFill>
              </a:rPr>
              <a:t>Can cause </a:t>
            </a:r>
            <a:r>
              <a:rPr lang="en-US" sz="3200" dirty="0" smtClean="0">
                <a:solidFill>
                  <a:schemeClr val="tx1"/>
                </a:solidFill>
                <a:hlinkClick r:id="rId2"/>
              </a:rPr>
              <a:t>bias in Doppler wind velocity</a:t>
            </a:r>
            <a:r>
              <a:rPr lang="en-US" sz="3200" dirty="0" smtClean="0">
                <a:solidFill>
                  <a:schemeClr val="tx1"/>
                </a:solidFill>
              </a:rPr>
              <a:t> estimates due to moving blades. 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14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04800"/>
            <a:ext cx="11317288" cy="150706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Wind Generating capacity Has proliferated in the U.S. in recent decades – Wind generating Capacity as of 2017: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913673"/>
            <a:ext cx="6819900" cy="4791927"/>
          </a:xfrm>
        </p:spPr>
      </p:pic>
    </p:spTree>
    <p:extLst>
      <p:ext uri="{BB962C8B-B14F-4D97-AF65-F5344CB8AC3E}">
        <p14:creationId xmlns:p14="http://schemas.microsoft.com/office/powerpoint/2010/main" val="3489280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04800"/>
            <a:ext cx="10783888" cy="150706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Recent decades have seen unprecedented development of wind “farms” in the U.S. (Blue circles below)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948543"/>
            <a:ext cx="8578003" cy="4795157"/>
          </a:xfrm>
        </p:spPr>
      </p:pic>
    </p:spTree>
    <p:extLst>
      <p:ext uri="{BB962C8B-B14F-4D97-AF65-F5344CB8AC3E}">
        <p14:creationId xmlns:p14="http://schemas.microsoft.com/office/powerpoint/2010/main" val="353103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04800"/>
            <a:ext cx="8534400" cy="150706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Wind Farms are groups of wind turbine towers designed to generate substantial amounts of electricity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866900"/>
            <a:ext cx="6121386" cy="3954415"/>
          </a:xfrm>
        </p:spPr>
      </p:pic>
    </p:spTree>
    <p:extLst>
      <p:ext uri="{BB962C8B-B14F-4D97-AF65-F5344CB8AC3E}">
        <p14:creationId xmlns:p14="http://schemas.microsoft.com/office/powerpoint/2010/main" val="32226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04800"/>
            <a:ext cx="10898188" cy="150706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Wind turbines are tall; when they stick up into the </a:t>
            </a:r>
            <a:r>
              <a:rPr lang="en-US" dirty="0" err="1" smtClean="0"/>
              <a:t>nexrad</a:t>
            </a:r>
            <a:r>
              <a:rPr lang="en-US" dirty="0" smtClean="0"/>
              <a:t> beam they have radar reflectivity and produce echoes: KLOT (Chicago, </a:t>
            </a:r>
            <a:r>
              <a:rPr lang="en-US" dirty="0" err="1" smtClean="0"/>
              <a:t>il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044" y="2039145"/>
            <a:ext cx="4666456" cy="4666456"/>
          </a:xfrm>
        </p:spPr>
      </p:pic>
      <p:sp>
        <p:nvSpPr>
          <p:cNvPr id="5" name="Oval 4"/>
          <p:cNvSpPr/>
          <p:nvPr/>
        </p:nvSpPr>
        <p:spPr>
          <a:xfrm>
            <a:off x="4533900" y="4000500"/>
            <a:ext cx="533400" cy="4191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762500" y="4686300"/>
            <a:ext cx="533400" cy="4191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334000" y="4991100"/>
            <a:ext cx="381000" cy="2667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000500" y="4229100"/>
            <a:ext cx="419100" cy="8763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75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1"/>
            <a:ext cx="10860088" cy="1371600"/>
          </a:xfrm>
        </p:spPr>
        <p:txBody>
          <a:bodyPr>
            <a:normAutofit/>
          </a:bodyPr>
          <a:lstStyle/>
          <a:p>
            <a:r>
              <a:rPr lang="en-US" dirty="0" smtClean="0"/>
              <a:t>Wind turbines produce persistent stationary echoes of high reflectivity: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370012" y="6097369"/>
            <a:ext cx="4916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Above: Wind farm echoes near Fairfield, CA. Right: NWS view showing terrain.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1714500"/>
            <a:ext cx="4891505" cy="4930512"/>
          </a:xfrm>
          <a:prstGeom prst="rect">
            <a:avLst/>
          </a:prstGeom>
        </p:spPr>
      </p:pic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712" y="1312069"/>
            <a:ext cx="4840287" cy="4840287"/>
          </a:xfrm>
        </p:spPr>
      </p:pic>
      <p:sp>
        <p:nvSpPr>
          <p:cNvPr id="8" name="Oval 7"/>
          <p:cNvSpPr/>
          <p:nvPr/>
        </p:nvSpPr>
        <p:spPr>
          <a:xfrm>
            <a:off x="2895600" y="4000500"/>
            <a:ext cx="495300" cy="3429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8877300" y="4381500"/>
            <a:ext cx="533400" cy="419100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90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8100"/>
            <a:ext cx="10936288" cy="1507067"/>
          </a:xfrm>
        </p:spPr>
        <p:txBody>
          <a:bodyPr>
            <a:normAutofit/>
          </a:bodyPr>
          <a:lstStyle/>
          <a:p>
            <a:r>
              <a:rPr lang="en-US" dirty="0" smtClean="0"/>
              <a:t>Shiloh Wind farm in the Montezuma hills, near Fairfield, California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723" y="1759315"/>
            <a:ext cx="7711077" cy="4336685"/>
          </a:xfrm>
        </p:spPr>
      </p:pic>
      <p:sp>
        <p:nvSpPr>
          <p:cNvPr id="5" name="Rectangle 4"/>
          <p:cNvSpPr/>
          <p:nvPr/>
        </p:nvSpPr>
        <p:spPr>
          <a:xfrm>
            <a:off x="2933700" y="6248400"/>
            <a:ext cx="6096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By </a:t>
            </a:r>
            <a:r>
              <a:rPr lang="en-US" sz="1400" dirty="0" err="1"/>
              <a:t>Dicklyon</a:t>
            </a:r>
            <a:r>
              <a:rPr lang="en-US" sz="1400" dirty="0"/>
              <a:t> - Own work, CC BY-SA 4.0, https://commons.wikimedia.org/w/index.php?curid=69167676</a:t>
            </a:r>
          </a:p>
        </p:txBody>
      </p:sp>
    </p:spTree>
    <p:extLst>
      <p:ext uri="{BB962C8B-B14F-4D97-AF65-F5344CB8AC3E}">
        <p14:creationId xmlns:p14="http://schemas.microsoft.com/office/powerpoint/2010/main" val="356360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114300"/>
            <a:ext cx="8534400" cy="16383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Note: Wind turbine clutter more common early in the morning when there are radiation temperature inversions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1981200"/>
            <a:ext cx="8534400" cy="43815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Recall that when </a:t>
            </a:r>
            <a:r>
              <a:rPr lang="en-US" dirty="0" err="1" smtClean="0">
                <a:solidFill>
                  <a:schemeClr val="tx1"/>
                </a:solidFill>
              </a:rPr>
              <a:t>superrefraction</a:t>
            </a:r>
            <a:r>
              <a:rPr lang="en-US" dirty="0" smtClean="0">
                <a:solidFill>
                  <a:schemeClr val="tx1"/>
                </a:solidFill>
              </a:rPr>
              <a:t> is occurring the beam is bent down closer to the ground than in Standard Refraction.</a:t>
            </a:r>
          </a:p>
          <a:p>
            <a:r>
              <a:rPr lang="en-US" dirty="0" err="1" smtClean="0">
                <a:solidFill>
                  <a:schemeClr val="tx1"/>
                </a:solidFill>
              </a:rPr>
              <a:t>Superrefraction</a:t>
            </a:r>
            <a:r>
              <a:rPr lang="en-US" dirty="0" smtClean="0">
                <a:solidFill>
                  <a:schemeClr val="tx1"/>
                </a:solidFill>
              </a:rPr>
              <a:t> occurs when 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There is a temperature inversion.</a:t>
            </a:r>
          </a:p>
          <a:p>
            <a:pPr lvl="2"/>
            <a:r>
              <a:rPr lang="en-US" dirty="0" smtClean="0">
                <a:solidFill>
                  <a:schemeClr val="tx1"/>
                </a:solidFill>
              </a:rPr>
              <a:t>Radiation inversions</a:t>
            </a:r>
          </a:p>
          <a:p>
            <a:pPr lvl="2"/>
            <a:r>
              <a:rPr lang="en-US" dirty="0" smtClean="0">
                <a:solidFill>
                  <a:schemeClr val="tx1"/>
                </a:solidFill>
              </a:rPr>
              <a:t>Subsidence inversions</a:t>
            </a:r>
          </a:p>
          <a:p>
            <a:pPr lvl="1"/>
            <a:r>
              <a:rPr lang="en-US" dirty="0" smtClean="0">
                <a:solidFill>
                  <a:schemeClr val="tx1"/>
                </a:solidFill>
              </a:rPr>
              <a:t>Moisture decreases with height.</a:t>
            </a:r>
          </a:p>
          <a:p>
            <a:pPr lvl="2"/>
            <a:r>
              <a:rPr lang="en-US" dirty="0" smtClean="0">
                <a:solidFill>
                  <a:schemeClr val="tx1"/>
                </a:solidFill>
              </a:rPr>
              <a:t>Subsidence inversion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See next slide from NWS Milwaukee.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39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217F5A84BDC9E4294A0578A7992FC49" ma:contentTypeVersion="13" ma:contentTypeDescription="Create a new document." ma:contentTypeScope="" ma:versionID="857d1e4e8cb1314a04f907b74efe1541">
  <xsd:schema xmlns:xsd="http://www.w3.org/2001/XMLSchema" xmlns:xs="http://www.w3.org/2001/XMLSchema" xmlns:p="http://schemas.microsoft.com/office/2006/metadata/properties" xmlns:ns3="c9ed37ff-4199-4abc-87fe-d13042a2d1da" xmlns:ns4="ad51eb7b-e6d5-414f-b506-e7960cb8f5ff" targetNamespace="http://schemas.microsoft.com/office/2006/metadata/properties" ma:root="true" ma:fieldsID="f3fa6956dda32d9a8969675cb9c2e7fc" ns3:_="" ns4:_="">
    <xsd:import namespace="c9ed37ff-4199-4abc-87fe-d13042a2d1da"/>
    <xsd:import namespace="ad51eb7b-e6d5-414f-b506-e7960cb8f5ff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AutoKeyPoints" minOccurs="0"/>
                <xsd:element ref="ns4:MediaServiceKeyPoints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ed37ff-4199-4abc-87fe-d13042a2d1d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51eb7b-e6d5-414f-b506-e7960cb8f5f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AB53689-0D82-4F60-AD2A-6EA2726E5740}">
  <ds:schemaRefs>
    <ds:schemaRef ds:uri="http://schemas.microsoft.com/office/2006/documentManagement/types"/>
    <ds:schemaRef ds:uri="ad51eb7b-e6d5-414f-b506-e7960cb8f5ff"/>
    <ds:schemaRef ds:uri="http://www.w3.org/XML/1998/namespace"/>
    <ds:schemaRef ds:uri="http://purl.org/dc/elements/1.1/"/>
    <ds:schemaRef ds:uri="c9ed37ff-4199-4abc-87fe-d13042a2d1da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499979F-E3F7-4C82-8387-524EB34F13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9ed37ff-4199-4abc-87fe-d13042a2d1da"/>
    <ds:schemaRef ds:uri="ad51eb7b-e6d5-414f-b506-e7960cb8f5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AEA69A9-C27D-4DAF-A171-55D1E58C0B6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1757</TotalTime>
  <Words>359</Words>
  <Application>Microsoft Office PowerPoint</Application>
  <PresentationFormat>Widescreen</PresentationFormat>
  <Paragraphs>36</Paragraphs>
  <Slides>12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Century Gothic</vt:lpstr>
      <vt:lpstr>Times New Roman</vt:lpstr>
      <vt:lpstr>Wingdings</vt:lpstr>
      <vt:lpstr>Wingdings 3</vt:lpstr>
      <vt:lpstr>Slice</vt:lpstr>
      <vt:lpstr>Drawing</vt:lpstr>
      <vt:lpstr>Wind Turbines in Nexrad imagery</vt:lpstr>
      <vt:lpstr>Weather Radar issues from wind turbine clutter</vt:lpstr>
      <vt:lpstr>Wind Generating capacity Has proliferated in the U.S. in recent decades – Wind generating Capacity as of 2017:</vt:lpstr>
      <vt:lpstr>Recent decades have seen unprecedented development of wind “farms” in the U.S. (Blue circles below)</vt:lpstr>
      <vt:lpstr>Wind Farms are groups of wind turbine towers designed to generate substantial amounts of electricity</vt:lpstr>
      <vt:lpstr>Wind turbines are tall; when they stick up into the nexrad beam they have radar reflectivity and produce echoes: KLOT (Chicago, il)</vt:lpstr>
      <vt:lpstr>Wind turbines produce persistent stationary echoes of high reflectivity:</vt:lpstr>
      <vt:lpstr>Shiloh Wind farm in the Montezuma hills, near Fairfield, California</vt:lpstr>
      <vt:lpstr>Note: Wind turbine clutter more common early in the morning when there are radiation temperature inversions</vt:lpstr>
      <vt:lpstr>Atmospheric Refraction</vt:lpstr>
      <vt:lpstr>Google earth can be used to confirm the suspected location of wind turbine “clutter”</vt:lpstr>
      <vt:lpstr>The end</vt:lpstr>
    </vt:vector>
  </TitlesOfParts>
  <Company>ERAU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Wind Turbines in Nexrad imagery</dc:title>
  <dc:creator>Muller, Bradley M.</dc:creator>
  <cp:lastModifiedBy>Muller, Bradley M.</cp:lastModifiedBy>
  <cp:revision>23</cp:revision>
  <dcterms:created xsi:type="dcterms:W3CDTF">2020-11-02T12:00:41Z</dcterms:created>
  <dcterms:modified xsi:type="dcterms:W3CDTF">2020-11-06T20:52:35Z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0x010100A217F5A84BDC9E4294A0578A7992FC49</vt:lpwstr>
  </property>
</Properties>
</file>