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58" r:id="rId5"/>
    <p:sldId id="260" r:id="rId6"/>
    <p:sldId id="261" r:id="rId7"/>
    <p:sldId id="262" r:id="rId8"/>
    <p:sldId id="263" r:id="rId9"/>
    <p:sldId id="264" r:id="rId10"/>
    <p:sldId id="265" r:id="rId11"/>
    <p:sldId id="266" r:id="rId12"/>
    <p:sldId id="279" r:id="rId13"/>
    <p:sldId id="280" r:id="rId14"/>
    <p:sldId id="281" r:id="rId15"/>
    <p:sldId id="282" r:id="rId16"/>
    <p:sldId id="283" r:id="rId17"/>
    <p:sldId id="271" r:id="rId18"/>
    <p:sldId id="272" r:id="rId19"/>
    <p:sldId id="284" r:id="rId20"/>
    <p:sldId id="273" r:id="rId21"/>
    <p:sldId id="274" r:id="rId22"/>
    <p:sldId id="275" r:id="rId23"/>
    <p:sldId id="276" r:id="rId24"/>
    <p:sldId id="277" r:id="rId25"/>
    <p:sldId id="278" r:id="rId26"/>
    <p:sldId id="285" r:id="rId27"/>
    <p:sldId id="286" r:id="rId28"/>
    <p:sldId id="287" r:id="rId29"/>
    <p:sldId id="288" r:id="rId30"/>
    <p:sldId id="289" r:id="rId31"/>
    <p:sldId id="292" r:id="rId32"/>
    <p:sldId id="293" r:id="rId33"/>
    <p:sldId id="291" r:id="rId34"/>
    <p:sldId id="294" r:id="rId35"/>
    <p:sldId id="295" r:id="rId36"/>
    <p:sldId id="296" r:id="rId37"/>
    <p:sldId id="297" r:id="rId38"/>
    <p:sldId id="298"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94" autoAdjust="0"/>
  </p:normalViewPr>
  <p:slideViewPr>
    <p:cSldViewPr snapToGrid="0">
      <p:cViewPr varScale="1">
        <p:scale>
          <a:sx n="116" d="100"/>
          <a:sy n="116" d="100"/>
        </p:scale>
        <p:origin x="102"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1/21/2020</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unidata.ucar.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Accessing and Using AWIPS II for windows (a work in progress!)</a:t>
            </a:r>
            <a:endParaRPr lang="en-US" dirty="0"/>
          </a:p>
        </p:txBody>
      </p:sp>
      <p:sp>
        <p:nvSpPr>
          <p:cNvPr id="3" name="Subtitle 2"/>
          <p:cNvSpPr>
            <a:spLocks noGrp="1"/>
          </p:cNvSpPr>
          <p:nvPr>
            <p:ph type="subTitle" idx="1"/>
          </p:nvPr>
        </p:nvSpPr>
        <p:spPr/>
        <p:txBody>
          <a:bodyPr/>
          <a:lstStyle/>
          <a:p>
            <a:r>
              <a:rPr lang="en-US" dirty="0" smtClean="0"/>
              <a:t>NWS Meteorological display software</a:t>
            </a:r>
            <a:endParaRPr lang="en-US" dirty="0"/>
          </a:p>
        </p:txBody>
      </p:sp>
    </p:spTree>
    <p:extLst>
      <p:ext uri="{BB962C8B-B14F-4D97-AF65-F5344CB8AC3E}">
        <p14:creationId xmlns:p14="http://schemas.microsoft.com/office/powerpoint/2010/main" val="25377820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1" y="0"/>
            <a:ext cx="10131425" cy="1456267"/>
          </a:xfrm>
        </p:spPr>
        <p:txBody>
          <a:bodyPr/>
          <a:lstStyle/>
          <a:p>
            <a:r>
              <a:rPr lang="en-US" b="1" dirty="0" smtClean="0"/>
              <a:t>Left click Drag and drop to move to a different location</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7107" y="1300839"/>
            <a:ext cx="7171593" cy="5557161"/>
          </a:xfrm>
        </p:spPr>
      </p:pic>
    </p:spTree>
    <p:extLst>
      <p:ext uri="{BB962C8B-B14F-4D97-AF65-F5344CB8AC3E}">
        <p14:creationId xmlns:p14="http://schemas.microsoft.com/office/powerpoint/2010/main" val="19526462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38200"/>
            <a:ext cx="10131425" cy="1456267"/>
          </a:xfrm>
        </p:spPr>
        <p:txBody>
          <a:bodyPr>
            <a:normAutofit fontScale="90000"/>
          </a:bodyPr>
          <a:lstStyle/>
          <a:p>
            <a:r>
              <a:rPr lang="en-US" b="1" dirty="0" smtClean="0"/>
              <a:t>To change to a different channel you can add data by clicking “Satellite” </a:t>
            </a:r>
            <a:r>
              <a:rPr lang="en-US" b="1" dirty="0" smtClean="0"/>
              <a:t>Menu</a:t>
            </a:r>
            <a:r>
              <a:rPr lang="en-US" b="1" dirty="0" smtClean="0"/>
              <a:t> </a:t>
            </a:r>
            <a:r>
              <a:rPr lang="en-US" b="1" dirty="0" smtClean="0"/>
              <a:t>then Selecting a new channel.  If you want to </a:t>
            </a:r>
            <a:r>
              <a:rPr lang="en-US" b="1" i="1" dirty="0" smtClean="0"/>
              <a:t>replace</a:t>
            </a:r>
            <a:r>
              <a:rPr lang="en-US" b="1" dirty="0" smtClean="0"/>
              <a:t> the current channel, right click and hold on the product legend and select “unload”, then load the new channel data.</a:t>
            </a:r>
            <a:endParaRPr lang="en-US"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03868" y="2596932"/>
            <a:ext cx="5489331" cy="4261068"/>
          </a:xfrm>
        </p:spPr>
      </p:pic>
      <p:cxnSp>
        <p:nvCxnSpPr>
          <p:cNvPr id="5" name="Straight Arrow Connector 4"/>
          <p:cNvCxnSpPr/>
          <p:nvPr/>
        </p:nvCxnSpPr>
        <p:spPr>
          <a:xfrm>
            <a:off x="6197600" y="5930902"/>
            <a:ext cx="1066800" cy="736598"/>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11133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5400"/>
            <a:ext cx="10131425" cy="1456267"/>
          </a:xfrm>
        </p:spPr>
        <p:txBody>
          <a:bodyPr>
            <a:normAutofit fontScale="90000"/>
          </a:bodyPr>
          <a:lstStyle/>
          <a:p>
            <a:r>
              <a:rPr lang="en-US" sz="2800" b="1" dirty="0"/>
              <a:t>You can change how the image is </a:t>
            </a:r>
            <a:r>
              <a:rPr lang="en-US" sz="2800" b="1" dirty="0" smtClean="0"/>
              <a:t>displayed by changing the enhancement; below is a default </a:t>
            </a:r>
            <a:r>
              <a:rPr lang="en-US" sz="2800" b="1" dirty="0" err="1" smtClean="0"/>
              <a:t>ir</a:t>
            </a:r>
            <a:r>
              <a:rPr lang="en-US" sz="2800" b="1" dirty="0" smtClean="0"/>
              <a:t> </a:t>
            </a:r>
            <a:r>
              <a:rPr lang="en-US" sz="2800" b="1" dirty="0" smtClean="0"/>
              <a:t>enhancement; Note: an Enhancement is just a mapping of what colors or grey shades are used to display the different temperatures in the image.</a:t>
            </a:r>
            <a:endParaRPr lang="en-US" sz="2800" dirty="0"/>
          </a:p>
        </p:txBody>
      </p:sp>
      <p:pic>
        <p:nvPicPr>
          <p:cNvPr id="4" name="Content Placeholder 3"/>
          <p:cNvPicPr>
            <a:picLocks noGrp="1" noChangeAspect="1"/>
          </p:cNvPicPr>
          <p:nvPr>
            <p:ph idx="1"/>
          </p:nvPr>
        </p:nvPicPr>
        <p:blipFill>
          <a:blip r:embed="rId2"/>
          <a:stretch>
            <a:fillRect/>
          </a:stretch>
        </p:blipFill>
        <p:spPr>
          <a:xfrm>
            <a:off x="2743200" y="1559718"/>
            <a:ext cx="6578600" cy="5262880"/>
          </a:xfrm>
          <a:prstGeom prst="rect">
            <a:avLst/>
          </a:prstGeom>
        </p:spPr>
      </p:pic>
    </p:spTree>
    <p:extLst>
      <p:ext uri="{BB962C8B-B14F-4D97-AF65-F5344CB8AC3E}">
        <p14:creationId xmlns:p14="http://schemas.microsoft.com/office/powerpoint/2010/main" val="11995903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7800"/>
            <a:ext cx="10131425" cy="1456267"/>
          </a:xfrm>
        </p:spPr>
        <p:txBody>
          <a:bodyPr/>
          <a:lstStyle/>
          <a:p>
            <a:r>
              <a:rPr lang="en-US" b="1" dirty="0" smtClean="0"/>
              <a:t>Begin by (if necessary) right-clicking on the image and select “show Product legends”</a:t>
            </a:r>
            <a:endParaRPr lang="en-US" b="1" dirty="0"/>
          </a:p>
        </p:txBody>
      </p:sp>
      <p:pic>
        <p:nvPicPr>
          <p:cNvPr id="4" name="Content Placeholder 3"/>
          <p:cNvPicPr>
            <a:picLocks noGrp="1" noChangeAspect="1"/>
          </p:cNvPicPr>
          <p:nvPr>
            <p:ph idx="1"/>
          </p:nvPr>
        </p:nvPicPr>
        <p:blipFill>
          <a:blip r:embed="rId2"/>
          <a:stretch>
            <a:fillRect/>
          </a:stretch>
        </p:blipFill>
        <p:spPr>
          <a:xfrm>
            <a:off x="2187575" y="1066800"/>
            <a:ext cx="7127875" cy="5702300"/>
          </a:xfrm>
          <a:prstGeom prst="rect">
            <a:avLst/>
          </a:prstGeom>
        </p:spPr>
      </p:pic>
      <p:pic>
        <p:nvPicPr>
          <p:cNvPr id="5" name="Picture 4"/>
          <p:cNvPicPr>
            <a:picLocks noChangeAspect="1"/>
          </p:cNvPicPr>
          <p:nvPr/>
        </p:nvPicPr>
        <p:blipFill>
          <a:blip r:embed="rId3"/>
          <a:stretch>
            <a:fillRect/>
          </a:stretch>
        </p:blipFill>
        <p:spPr>
          <a:xfrm>
            <a:off x="7033199" y="3216849"/>
            <a:ext cx="1402202" cy="701101"/>
          </a:xfrm>
          <a:prstGeom prst="rect">
            <a:avLst/>
          </a:prstGeom>
        </p:spPr>
      </p:pic>
    </p:spTree>
    <p:extLst>
      <p:ext uri="{BB962C8B-B14F-4D97-AF65-F5344CB8AC3E}">
        <p14:creationId xmlns:p14="http://schemas.microsoft.com/office/powerpoint/2010/main" val="137245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1" y="-114829"/>
            <a:ext cx="10131425" cy="1456267"/>
          </a:xfrm>
        </p:spPr>
        <p:txBody>
          <a:bodyPr/>
          <a:lstStyle/>
          <a:p>
            <a:r>
              <a:rPr lang="en-US" b="1" dirty="0" smtClean="0"/>
              <a:t>Right-click </a:t>
            </a:r>
            <a:r>
              <a:rPr lang="en-US" b="1" i="1" dirty="0" smtClean="0"/>
              <a:t>and </a:t>
            </a:r>
            <a:r>
              <a:rPr lang="en-US" b="1" i="1" u="sng" dirty="0" smtClean="0"/>
              <a:t>hold</a:t>
            </a:r>
            <a:r>
              <a:rPr lang="en-US" b="1" dirty="0" smtClean="0"/>
              <a:t> on the legend and select imaging:</a:t>
            </a:r>
            <a:endParaRPr lang="en-US" b="1" dirty="0"/>
          </a:p>
        </p:txBody>
      </p:sp>
      <p:pic>
        <p:nvPicPr>
          <p:cNvPr id="4" name="Content Placeholder 3"/>
          <p:cNvPicPr>
            <a:picLocks noGrp="1" noChangeAspect="1"/>
          </p:cNvPicPr>
          <p:nvPr>
            <p:ph idx="1"/>
          </p:nvPr>
        </p:nvPicPr>
        <p:blipFill>
          <a:blip r:embed="rId2"/>
          <a:stretch>
            <a:fillRect/>
          </a:stretch>
        </p:blipFill>
        <p:spPr>
          <a:xfrm>
            <a:off x="2190552" y="1117600"/>
            <a:ext cx="7826374" cy="6261100"/>
          </a:xfrm>
          <a:prstGeom prst="rect">
            <a:avLst/>
          </a:prstGeom>
        </p:spPr>
      </p:pic>
      <p:pic>
        <p:nvPicPr>
          <p:cNvPr id="5" name="Picture 4"/>
          <p:cNvPicPr>
            <a:picLocks noChangeAspect="1"/>
          </p:cNvPicPr>
          <p:nvPr/>
        </p:nvPicPr>
        <p:blipFill>
          <a:blip r:embed="rId3"/>
          <a:stretch>
            <a:fillRect/>
          </a:stretch>
        </p:blipFill>
        <p:spPr>
          <a:xfrm>
            <a:off x="7998399" y="4831049"/>
            <a:ext cx="1402202" cy="701101"/>
          </a:xfrm>
          <a:prstGeom prst="rect">
            <a:avLst/>
          </a:prstGeom>
        </p:spPr>
      </p:pic>
    </p:spTree>
    <p:extLst>
      <p:ext uri="{BB962C8B-B14F-4D97-AF65-F5344CB8AC3E}">
        <p14:creationId xmlns:p14="http://schemas.microsoft.com/office/powerpoint/2010/main" val="24770643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1" y="-254000"/>
            <a:ext cx="10131425" cy="1456267"/>
          </a:xfrm>
        </p:spPr>
        <p:txBody>
          <a:bodyPr/>
          <a:lstStyle/>
          <a:p>
            <a:r>
              <a:rPr lang="en-US" b="1" dirty="0"/>
              <a:t>To select a new </a:t>
            </a:r>
            <a:r>
              <a:rPr lang="en-US" b="1" dirty="0" err="1"/>
              <a:t>Ir</a:t>
            </a:r>
            <a:r>
              <a:rPr lang="en-US" b="1" dirty="0"/>
              <a:t> enhancement, click on the second </a:t>
            </a:r>
            <a:r>
              <a:rPr lang="en-US" b="1" dirty="0" smtClean="0"/>
              <a:t>textbox:</a:t>
            </a:r>
            <a:endParaRPr lang="en-US" dirty="0"/>
          </a:p>
        </p:txBody>
      </p:sp>
      <p:pic>
        <p:nvPicPr>
          <p:cNvPr id="4" name="Content Placeholder 3"/>
          <p:cNvPicPr>
            <a:picLocks noGrp="1" noChangeAspect="1"/>
          </p:cNvPicPr>
          <p:nvPr>
            <p:ph idx="1"/>
          </p:nvPr>
        </p:nvPicPr>
        <p:blipFill>
          <a:blip r:embed="rId2"/>
          <a:stretch>
            <a:fillRect/>
          </a:stretch>
        </p:blipFill>
        <p:spPr>
          <a:xfrm>
            <a:off x="1968302" y="939800"/>
            <a:ext cx="7953374" cy="6362700"/>
          </a:xfrm>
          <a:prstGeom prst="rect">
            <a:avLst/>
          </a:prstGeom>
        </p:spPr>
      </p:pic>
      <p:pic>
        <p:nvPicPr>
          <p:cNvPr id="6" name="Picture 5"/>
          <p:cNvPicPr>
            <a:picLocks noChangeAspect="1"/>
          </p:cNvPicPr>
          <p:nvPr/>
        </p:nvPicPr>
        <p:blipFill>
          <a:blip r:embed="rId3"/>
          <a:stretch>
            <a:fillRect/>
          </a:stretch>
        </p:blipFill>
        <p:spPr>
          <a:xfrm>
            <a:off x="6779199" y="3294349"/>
            <a:ext cx="1402202" cy="701101"/>
          </a:xfrm>
          <a:prstGeom prst="rect">
            <a:avLst/>
          </a:prstGeom>
        </p:spPr>
      </p:pic>
    </p:spTree>
    <p:extLst>
      <p:ext uri="{BB962C8B-B14F-4D97-AF65-F5344CB8AC3E}">
        <p14:creationId xmlns:p14="http://schemas.microsoft.com/office/powerpoint/2010/main" val="2478442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03200"/>
            <a:ext cx="10131425" cy="1456267"/>
          </a:xfrm>
        </p:spPr>
        <p:txBody>
          <a:bodyPr/>
          <a:lstStyle/>
          <a:p>
            <a:r>
              <a:rPr lang="en-US" b="1" dirty="0"/>
              <a:t>This particular set of choices makes a black and white gray-scale image:</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438400" y="1325033"/>
            <a:ext cx="7454900" cy="5963920"/>
          </a:xfrm>
          <a:prstGeom prst="rect">
            <a:avLst/>
          </a:prstGeom>
        </p:spPr>
      </p:pic>
      <p:pic>
        <p:nvPicPr>
          <p:cNvPr id="5" name="Picture 4"/>
          <p:cNvPicPr>
            <a:picLocks noChangeAspect="1"/>
          </p:cNvPicPr>
          <p:nvPr/>
        </p:nvPicPr>
        <p:blipFill>
          <a:blip r:embed="rId3"/>
          <a:stretch>
            <a:fillRect/>
          </a:stretch>
        </p:blipFill>
        <p:spPr>
          <a:xfrm rot="18715565">
            <a:off x="8272744" y="1614861"/>
            <a:ext cx="749873" cy="1621677"/>
          </a:xfrm>
          <a:prstGeom prst="rect">
            <a:avLst/>
          </a:prstGeom>
        </p:spPr>
      </p:pic>
      <p:pic>
        <p:nvPicPr>
          <p:cNvPr id="6" name="Picture 5"/>
          <p:cNvPicPr>
            <a:picLocks noChangeAspect="1"/>
          </p:cNvPicPr>
          <p:nvPr/>
        </p:nvPicPr>
        <p:blipFill>
          <a:blip r:embed="rId4"/>
          <a:stretch>
            <a:fillRect/>
          </a:stretch>
        </p:blipFill>
        <p:spPr>
          <a:xfrm>
            <a:off x="7930007" y="1861770"/>
            <a:ext cx="487722" cy="1127858"/>
          </a:xfrm>
          <a:prstGeom prst="rect">
            <a:avLst/>
          </a:prstGeom>
        </p:spPr>
      </p:pic>
      <p:pic>
        <p:nvPicPr>
          <p:cNvPr id="7" name="Picture 6"/>
          <p:cNvPicPr>
            <a:picLocks noChangeAspect="1"/>
          </p:cNvPicPr>
          <p:nvPr/>
        </p:nvPicPr>
        <p:blipFill>
          <a:blip r:embed="rId4"/>
          <a:stretch>
            <a:fillRect/>
          </a:stretch>
        </p:blipFill>
        <p:spPr>
          <a:xfrm>
            <a:off x="7306166" y="1861770"/>
            <a:ext cx="487722" cy="1127858"/>
          </a:xfrm>
          <a:prstGeom prst="rect">
            <a:avLst/>
          </a:prstGeom>
        </p:spPr>
      </p:pic>
    </p:spTree>
    <p:extLst>
      <p:ext uri="{BB962C8B-B14F-4D97-AF65-F5344CB8AC3E}">
        <p14:creationId xmlns:p14="http://schemas.microsoft.com/office/powerpoint/2010/main" val="1054493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Content Placeholder 2"/>
          <p:cNvPicPr>
            <a:picLocks noGrp="1" noChangeAspect="1"/>
          </p:cNvPicPr>
          <p:nvPr>
            <p:ph idx="1"/>
          </p:nvPr>
        </p:nvPicPr>
        <p:blipFill>
          <a:blip r:embed="rId2"/>
          <a:stretch>
            <a:fillRect/>
          </a:stretch>
        </p:blipFill>
        <p:spPr>
          <a:xfrm>
            <a:off x="1746052" y="609599"/>
            <a:ext cx="8502848" cy="6802279"/>
          </a:xfrm>
          <a:prstGeom prst="rect">
            <a:avLst/>
          </a:prstGeom>
        </p:spPr>
      </p:pic>
    </p:spTree>
    <p:extLst>
      <p:ext uri="{BB962C8B-B14F-4D97-AF65-F5344CB8AC3E}">
        <p14:creationId xmlns:p14="http://schemas.microsoft.com/office/powerpoint/2010/main" val="2432216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1" y="1917701"/>
            <a:ext cx="10131425" cy="812800"/>
          </a:xfrm>
        </p:spPr>
        <p:txBody>
          <a:bodyPr/>
          <a:lstStyle/>
          <a:p>
            <a:r>
              <a:rPr lang="en-US" b="1" dirty="0" smtClean="0"/>
              <a:t>You can Make a 2-Panel Display:</a:t>
            </a:r>
            <a:endParaRPr lang="en-US" b="1" dirty="0"/>
          </a:p>
        </p:txBody>
      </p:sp>
      <p:sp>
        <p:nvSpPr>
          <p:cNvPr id="3" name="Content Placeholder 2"/>
          <p:cNvSpPr>
            <a:spLocks noGrp="1"/>
          </p:cNvSpPr>
          <p:nvPr>
            <p:ph idx="1"/>
          </p:nvPr>
        </p:nvSpPr>
        <p:spPr>
          <a:xfrm>
            <a:off x="1104901" y="2616201"/>
            <a:ext cx="10131425" cy="1143000"/>
          </a:xfrm>
        </p:spPr>
        <p:txBody>
          <a:bodyPr>
            <a:normAutofit/>
          </a:bodyPr>
          <a:lstStyle/>
          <a:p>
            <a:r>
              <a:rPr lang="en-US" sz="2800" dirty="0" smtClean="0"/>
              <a:t>Right-click and hold somewhere in your CAVE window and select “TWO PANEL LAYOUT”:</a:t>
            </a:r>
            <a:endParaRPr lang="en-US" sz="2800" dirty="0"/>
          </a:p>
        </p:txBody>
      </p:sp>
    </p:spTree>
    <p:extLst>
      <p:ext uri="{BB962C8B-B14F-4D97-AF65-F5344CB8AC3E}">
        <p14:creationId xmlns:p14="http://schemas.microsoft.com/office/powerpoint/2010/main" val="22191594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714302" y="-35561"/>
            <a:ext cx="8572698" cy="6858159"/>
          </a:xfrm>
          <a:prstGeom prst="rect">
            <a:avLst/>
          </a:prstGeom>
        </p:spPr>
      </p:pic>
      <p:pic>
        <p:nvPicPr>
          <p:cNvPr id="5" name="Picture 4"/>
          <p:cNvPicPr>
            <a:picLocks noChangeAspect="1"/>
          </p:cNvPicPr>
          <p:nvPr/>
        </p:nvPicPr>
        <p:blipFill>
          <a:blip r:embed="rId3"/>
          <a:stretch>
            <a:fillRect/>
          </a:stretch>
        </p:blipFill>
        <p:spPr>
          <a:xfrm>
            <a:off x="6741099" y="3743131"/>
            <a:ext cx="1402202" cy="701101"/>
          </a:xfrm>
          <a:prstGeom prst="rect">
            <a:avLst/>
          </a:prstGeom>
        </p:spPr>
      </p:pic>
    </p:spTree>
    <p:extLst>
      <p:ext uri="{BB962C8B-B14F-4D97-AF65-F5344CB8AC3E}">
        <p14:creationId xmlns:p14="http://schemas.microsoft.com/office/powerpoint/2010/main" val="23946146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0"/>
            <a:ext cx="10131425" cy="977462"/>
          </a:xfrm>
        </p:spPr>
        <p:txBody>
          <a:bodyPr/>
          <a:lstStyle/>
          <a:p>
            <a:r>
              <a:rPr lang="en-US" dirty="0" smtClean="0"/>
              <a:t>AWIPS II from </a:t>
            </a:r>
            <a:r>
              <a:rPr lang="en-US" dirty="0" err="1" smtClean="0">
                <a:hlinkClick r:id="rId2"/>
              </a:rPr>
              <a:t>unidata</a:t>
            </a:r>
            <a:endParaRPr lang="en-US" dirty="0"/>
          </a:p>
        </p:txBody>
      </p:sp>
      <p:sp>
        <p:nvSpPr>
          <p:cNvPr id="3" name="Content Placeholder 2"/>
          <p:cNvSpPr>
            <a:spLocks noGrp="1"/>
          </p:cNvSpPr>
          <p:nvPr>
            <p:ph idx="1"/>
          </p:nvPr>
        </p:nvSpPr>
        <p:spPr>
          <a:xfrm>
            <a:off x="685801" y="867102"/>
            <a:ext cx="11232930" cy="5990897"/>
          </a:xfrm>
        </p:spPr>
        <p:txBody>
          <a:bodyPr>
            <a:normAutofit/>
          </a:bodyPr>
          <a:lstStyle/>
          <a:p>
            <a:r>
              <a:rPr lang="en-US" sz="2800" dirty="0" err="1" smtClean="0"/>
              <a:t>Unidata</a:t>
            </a:r>
            <a:r>
              <a:rPr lang="en-US" sz="2800" dirty="0" smtClean="0"/>
              <a:t> is a community organization of the University Corporation for Atmospheric research (of which ERAU is a member).</a:t>
            </a:r>
          </a:p>
          <a:p>
            <a:r>
              <a:rPr lang="en-US" sz="2800" dirty="0" err="1" smtClean="0"/>
              <a:t>Unidata</a:t>
            </a:r>
            <a:r>
              <a:rPr lang="en-US" sz="2800" dirty="0" smtClean="0"/>
              <a:t> by their </a:t>
            </a:r>
            <a:r>
              <a:rPr lang="en-US" sz="2800" dirty="0"/>
              <a:t>own description </a:t>
            </a:r>
            <a:r>
              <a:rPr lang="en-US" sz="2800" dirty="0" smtClean="0"/>
              <a:t> “is </a:t>
            </a:r>
            <a:r>
              <a:rPr lang="en-US" sz="2800" dirty="0"/>
              <a:t>a diverse community of education and research institutions with the common goal of sharing geoscience data and the tools to access and visualize that data</a:t>
            </a:r>
            <a:r>
              <a:rPr lang="en-US" sz="2800" dirty="0" smtClean="0"/>
              <a:t>.”</a:t>
            </a:r>
          </a:p>
          <a:p>
            <a:r>
              <a:rPr lang="en-US" sz="2800" dirty="0" err="1" smtClean="0"/>
              <a:t>Unidata</a:t>
            </a:r>
            <a:r>
              <a:rPr lang="en-US" sz="2800" dirty="0" smtClean="0"/>
              <a:t> has provided a Windows version of AWIPS II, the </a:t>
            </a:r>
            <a:r>
              <a:rPr lang="en-US" sz="2800" dirty="0"/>
              <a:t>Advanced Weather </a:t>
            </a:r>
            <a:r>
              <a:rPr lang="en-US" sz="2800" dirty="0" smtClean="0"/>
              <a:t>Interactive Processing System </a:t>
            </a:r>
            <a:r>
              <a:rPr lang="en-US" sz="2800" dirty="0" smtClean="0"/>
              <a:t>II. </a:t>
            </a:r>
          </a:p>
          <a:p>
            <a:r>
              <a:rPr lang="en-US" sz="2800" dirty="0" smtClean="0"/>
              <a:t>AWIPS was used by the National Weather Service to display data, look at numerical weather prediction models, and help them make their forecasts.</a:t>
            </a:r>
          </a:p>
          <a:p>
            <a:r>
              <a:rPr lang="en-US" sz="2800" dirty="0" smtClean="0"/>
              <a:t>AWIPS II is an updated version of that NWS software.</a:t>
            </a:r>
          </a:p>
          <a:p>
            <a:r>
              <a:rPr lang="en-US" sz="2800" dirty="0" smtClean="0"/>
              <a:t>ERAU has obtained and is providing access to this software.</a:t>
            </a:r>
            <a:endParaRPr lang="en-US" sz="2800" dirty="0"/>
          </a:p>
        </p:txBody>
      </p:sp>
    </p:spTree>
    <p:extLst>
      <p:ext uri="{BB962C8B-B14F-4D97-AF65-F5344CB8AC3E}">
        <p14:creationId xmlns:p14="http://schemas.microsoft.com/office/powerpoint/2010/main" val="2194593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555552" y="35401"/>
            <a:ext cx="8528248" cy="6822599"/>
          </a:xfrm>
          <a:prstGeom prst="rect">
            <a:avLst/>
          </a:prstGeom>
        </p:spPr>
      </p:pic>
    </p:spTree>
    <p:extLst>
      <p:ext uri="{BB962C8B-B14F-4D97-AF65-F5344CB8AC3E}">
        <p14:creationId xmlns:p14="http://schemas.microsoft.com/office/powerpoint/2010/main" val="34203446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5400"/>
            <a:ext cx="10131425" cy="1456267"/>
          </a:xfrm>
        </p:spPr>
        <p:txBody>
          <a:bodyPr>
            <a:normAutofit fontScale="90000"/>
          </a:bodyPr>
          <a:lstStyle/>
          <a:p>
            <a:r>
              <a:rPr lang="en-US" b="1" dirty="0" smtClean="0"/>
              <a:t>To load images to a window, left click on the window, then right click and select “load data to this window,” then load data as done previously</a:t>
            </a:r>
            <a:endParaRPr lang="en-US" b="1" dirty="0"/>
          </a:p>
        </p:txBody>
      </p:sp>
      <p:pic>
        <p:nvPicPr>
          <p:cNvPr id="4" name="Content Placeholder 3"/>
          <p:cNvPicPr>
            <a:picLocks noGrp="1" noChangeAspect="1"/>
          </p:cNvPicPr>
          <p:nvPr>
            <p:ph idx="1"/>
          </p:nvPr>
        </p:nvPicPr>
        <p:blipFill>
          <a:blip r:embed="rId2"/>
          <a:stretch>
            <a:fillRect/>
          </a:stretch>
        </p:blipFill>
        <p:spPr>
          <a:xfrm>
            <a:off x="2260600" y="1605439"/>
            <a:ext cx="7289800" cy="5831840"/>
          </a:xfrm>
          <a:prstGeom prst="rect">
            <a:avLst/>
          </a:prstGeom>
        </p:spPr>
      </p:pic>
      <p:cxnSp>
        <p:nvCxnSpPr>
          <p:cNvPr id="5" name="Straight Arrow Connector 4"/>
          <p:cNvCxnSpPr/>
          <p:nvPr/>
        </p:nvCxnSpPr>
        <p:spPr>
          <a:xfrm flipH="1" flipV="1">
            <a:off x="5041900" y="4661032"/>
            <a:ext cx="1117600" cy="419012"/>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64213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
            <a:ext cx="10131425" cy="901700"/>
          </a:xfrm>
        </p:spPr>
        <p:txBody>
          <a:bodyPr/>
          <a:lstStyle/>
          <a:p>
            <a:r>
              <a:rPr lang="en-US" b="1" dirty="0" smtClean="0"/>
              <a:t>A yellow “L” appears in the active panel:</a:t>
            </a:r>
            <a:endParaRPr lang="en-US" b="1" dirty="0"/>
          </a:p>
        </p:txBody>
      </p:sp>
      <p:pic>
        <p:nvPicPr>
          <p:cNvPr id="4" name="Content Placeholder 3"/>
          <p:cNvPicPr>
            <a:picLocks noGrp="1" noChangeAspect="1"/>
          </p:cNvPicPr>
          <p:nvPr>
            <p:ph idx="1"/>
          </p:nvPr>
        </p:nvPicPr>
        <p:blipFill>
          <a:blip r:embed="rId2"/>
          <a:stretch>
            <a:fillRect/>
          </a:stretch>
        </p:blipFill>
        <p:spPr>
          <a:xfrm>
            <a:off x="1651000" y="685959"/>
            <a:ext cx="8382000" cy="6705600"/>
          </a:xfrm>
          <a:prstGeom prst="rect">
            <a:avLst/>
          </a:prstGeom>
        </p:spPr>
      </p:pic>
      <p:pic>
        <p:nvPicPr>
          <p:cNvPr id="5" name="Picture 4"/>
          <p:cNvPicPr>
            <a:picLocks noChangeAspect="1"/>
          </p:cNvPicPr>
          <p:nvPr/>
        </p:nvPicPr>
        <p:blipFill>
          <a:blip r:embed="rId3"/>
          <a:stretch>
            <a:fillRect/>
          </a:stretch>
        </p:blipFill>
        <p:spPr>
          <a:xfrm rot="19791329" flipV="1">
            <a:off x="1584899" y="5664199"/>
            <a:ext cx="1407098" cy="703549"/>
          </a:xfrm>
          <a:prstGeom prst="rect">
            <a:avLst/>
          </a:prstGeom>
        </p:spPr>
      </p:pic>
    </p:spTree>
    <p:extLst>
      <p:ext uri="{BB962C8B-B14F-4D97-AF65-F5344CB8AC3E}">
        <p14:creationId xmlns:p14="http://schemas.microsoft.com/office/powerpoint/2010/main" val="6718278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0"/>
            <a:ext cx="10131425" cy="1456267"/>
          </a:xfrm>
        </p:spPr>
        <p:txBody>
          <a:bodyPr>
            <a:normAutofit fontScale="90000"/>
          </a:bodyPr>
          <a:lstStyle/>
          <a:p>
            <a:r>
              <a:rPr lang="en-US" b="1" dirty="0" smtClean="0"/>
              <a:t>As an example, you could load an </a:t>
            </a:r>
            <a:r>
              <a:rPr lang="en-US" b="1" dirty="0" err="1" smtClean="0"/>
              <a:t>ir</a:t>
            </a:r>
            <a:r>
              <a:rPr lang="en-US" b="1" dirty="0" smtClean="0"/>
              <a:t> image from the clean longwave window (channel 13) to the left panel, and a vis image (red--channel 2) to the right:</a:t>
            </a:r>
            <a:endParaRPr lang="en-US" b="1" dirty="0"/>
          </a:p>
        </p:txBody>
      </p:sp>
      <p:pic>
        <p:nvPicPr>
          <p:cNvPr id="4" name="Content Placeholder 3"/>
          <p:cNvPicPr>
            <a:picLocks noGrp="1" noChangeAspect="1"/>
          </p:cNvPicPr>
          <p:nvPr>
            <p:ph idx="1"/>
          </p:nvPr>
        </p:nvPicPr>
        <p:blipFill>
          <a:blip r:embed="rId2"/>
          <a:stretch>
            <a:fillRect/>
          </a:stretch>
        </p:blipFill>
        <p:spPr>
          <a:xfrm>
            <a:off x="2436086" y="1456267"/>
            <a:ext cx="7228416" cy="5782733"/>
          </a:xfrm>
          <a:prstGeom prst="rect">
            <a:avLst/>
          </a:prstGeom>
        </p:spPr>
      </p:pic>
    </p:spTree>
    <p:extLst>
      <p:ext uri="{BB962C8B-B14F-4D97-AF65-F5344CB8AC3E}">
        <p14:creationId xmlns:p14="http://schemas.microsoft.com/office/powerpoint/2010/main" val="4964137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03200"/>
            <a:ext cx="10131425" cy="1456267"/>
          </a:xfrm>
        </p:spPr>
        <p:txBody>
          <a:bodyPr>
            <a:normAutofit fontScale="90000"/>
          </a:bodyPr>
          <a:lstStyle/>
          <a:p>
            <a:r>
              <a:rPr lang="en-US" dirty="0" smtClean="0"/>
              <a:t>To display brightness temperature from a given location in the image, again </a:t>
            </a:r>
            <a:r>
              <a:rPr lang="en-US" dirty="0" smtClean="0"/>
              <a:t>right-click and hold </a:t>
            </a:r>
            <a:r>
              <a:rPr lang="en-US" dirty="0" smtClean="0"/>
              <a:t>on the image, then select “Sample” and move cursor to that location</a:t>
            </a:r>
            <a:endParaRPr lang="en-US" dirty="0"/>
          </a:p>
        </p:txBody>
      </p:sp>
      <p:pic>
        <p:nvPicPr>
          <p:cNvPr id="4" name="Content Placeholder 3"/>
          <p:cNvPicPr>
            <a:picLocks noGrp="1" noChangeAspect="1"/>
          </p:cNvPicPr>
          <p:nvPr>
            <p:ph idx="1"/>
          </p:nvPr>
        </p:nvPicPr>
        <p:blipFill>
          <a:blip r:embed="rId2"/>
          <a:stretch>
            <a:fillRect/>
          </a:stretch>
        </p:blipFill>
        <p:spPr>
          <a:xfrm>
            <a:off x="3143052" y="1879600"/>
            <a:ext cx="6778624" cy="5422900"/>
          </a:xfrm>
          <a:prstGeom prst="rect">
            <a:avLst/>
          </a:prstGeom>
        </p:spPr>
      </p:pic>
      <p:pic>
        <p:nvPicPr>
          <p:cNvPr id="5" name="Picture 4"/>
          <p:cNvPicPr>
            <a:picLocks noChangeAspect="1"/>
          </p:cNvPicPr>
          <p:nvPr/>
        </p:nvPicPr>
        <p:blipFill>
          <a:blip r:embed="rId3"/>
          <a:stretch>
            <a:fillRect/>
          </a:stretch>
        </p:blipFill>
        <p:spPr>
          <a:xfrm>
            <a:off x="5751513" y="4958049"/>
            <a:ext cx="1402202" cy="701101"/>
          </a:xfrm>
          <a:prstGeom prst="rect">
            <a:avLst/>
          </a:prstGeom>
        </p:spPr>
      </p:pic>
    </p:spTree>
    <p:extLst>
      <p:ext uri="{BB962C8B-B14F-4D97-AF65-F5344CB8AC3E}">
        <p14:creationId xmlns:p14="http://schemas.microsoft.com/office/powerpoint/2010/main" val="19483334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1447800"/>
            <a:ext cx="12192000" cy="9753600"/>
          </a:xfrm>
          <a:prstGeom prst="rect">
            <a:avLst/>
          </a:prstGeom>
        </p:spPr>
      </p:pic>
      <p:cxnSp>
        <p:nvCxnSpPr>
          <p:cNvPr id="5" name="Straight Arrow Connector 4"/>
          <p:cNvCxnSpPr/>
          <p:nvPr/>
        </p:nvCxnSpPr>
        <p:spPr>
          <a:xfrm flipH="1" flipV="1">
            <a:off x="4633913" y="1856361"/>
            <a:ext cx="1117600" cy="419012"/>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flipV="1">
            <a:off x="10258426" y="1646855"/>
            <a:ext cx="1117600" cy="419012"/>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21159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49417"/>
            <a:ext cx="10131425" cy="1456267"/>
          </a:xfrm>
        </p:spPr>
        <p:txBody>
          <a:bodyPr/>
          <a:lstStyle/>
          <a:p>
            <a:r>
              <a:rPr lang="en-US" b="1" dirty="0" smtClean="0"/>
              <a:t>An Exercise in displaying water vapor imagery</a:t>
            </a:r>
            <a:endParaRPr lang="en-US" b="1" dirty="0"/>
          </a:p>
        </p:txBody>
      </p:sp>
      <p:sp>
        <p:nvSpPr>
          <p:cNvPr id="5" name="Content Placeholder 4"/>
          <p:cNvSpPr>
            <a:spLocks noGrp="1"/>
          </p:cNvSpPr>
          <p:nvPr>
            <p:ph idx="1"/>
          </p:nvPr>
        </p:nvSpPr>
        <p:spPr>
          <a:xfrm>
            <a:off x="685801" y="964055"/>
            <a:ext cx="10131425" cy="1045976"/>
          </a:xfrm>
        </p:spPr>
        <p:txBody>
          <a:bodyPr>
            <a:normAutofit/>
          </a:bodyPr>
          <a:lstStyle/>
          <a:p>
            <a:r>
              <a:rPr lang="en-US" sz="2800" dirty="0" smtClean="0"/>
              <a:t>You can first use “View” </a:t>
            </a:r>
            <a:r>
              <a:rPr lang="en-US" sz="2800" dirty="0" smtClean="0">
                <a:sym typeface="Wingdings" panose="05000000000000000000" pitchFamily="2" charset="2"/>
              </a:rPr>
              <a:t> “Clear Data” to get rid of previously loaded info.</a:t>
            </a:r>
            <a:endParaRPr lang="en-US"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0334" y="1642330"/>
            <a:ext cx="6945063" cy="5125054"/>
          </a:xfrm>
          <a:prstGeom prst="rect">
            <a:avLst/>
          </a:prstGeom>
        </p:spPr>
      </p:pic>
      <p:cxnSp>
        <p:nvCxnSpPr>
          <p:cNvPr id="7" name="Straight Arrow Connector 6"/>
          <p:cNvCxnSpPr/>
          <p:nvPr/>
        </p:nvCxnSpPr>
        <p:spPr>
          <a:xfrm flipH="1" flipV="1">
            <a:off x="4205546" y="2243540"/>
            <a:ext cx="1074908" cy="1183401"/>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56880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07090"/>
            <a:ext cx="10131425" cy="1456267"/>
          </a:xfrm>
        </p:spPr>
        <p:txBody>
          <a:bodyPr>
            <a:normAutofit fontScale="90000"/>
          </a:bodyPr>
          <a:lstStyle/>
          <a:p>
            <a:pPr marL="285750" lvl="0" indent="-285750">
              <a:spcBef>
                <a:spcPts val="0"/>
              </a:spcBef>
              <a:spcAft>
                <a:spcPts val="1000"/>
              </a:spcAft>
            </a:pPr>
            <a:r>
              <a:rPr lang="en-US" sz="2800" cap="none" dirty="0">
                <a:ln>
                  <a:noFill/>
                </a:ln>
                <a:solidFill>
                  <a:prstClr val="white"/>
                </a:solidFill>
                <a:latin typeface="Calibri" panose="020F0502020204030204"/>
                <a:ea typeface="+mn-ea"/>
                <a:cs typeface="+mn-cs"/>
              </a:rPr>
              <a:t>Right-click and hold somewhere in your CAVE window </a:t>
            </a:r>
            <a:r>
              <a:rPr lang="en-US" sz="2800" cap="none" dirty="0" smtClean="0">
                <a:ln>
                  <a:noFill/>
                </a:ln>
                <a:solidFill>
                  <a:prstClr val="white"/>
                </a:solidFill>
                <a:latin typeface="Calibri" panose="020F0502020204030204"/>
                <a:ea typeface="+mn-ea"/>
                <a:cs typeface="+mn-cs"/>
              </a:rPr>
              <a:t>to generate a  four-panel layout:</a:t>
            </a:r>
            <a:r>
              <a:rPr lang="en-US" sz="2800" cap="none" dirty="0">
                <a:ln>
                  <a:noFill/>
                </a:ln>
                <a:solidFill>
                  <a:prstClr val="white"/>
                </a:solidFill>
                <a:latin typeface="Calibri" panose="020F0502020204030204"/>
                <a:ea typeface="+mn-ea"/>
                <a:cs typeface="+mn-cs"/>
              </a:rPr>
              <a:t/>
            </a:r>
            <a:br>
              <a:rPr lang="en-US" sz="2800" cap="none" dirty="0">
                <a:ln>
                  <a:noFill/>
                </a:ln>
                <a:solidFill>
                  <a:prstClr val="white"/>
                </a:solidFill>
                <a:latin typeface="Calibri" panose="020F0502020204030204"/>
                <a:ea typeface="+mn-ea"/>
                <a:cs typeface="+mn-cs"/>
              </a:rPr>
            </a:b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6620" y="1070919"/>
            <a:ext cx="7452473" cy="5469924"/>
          </a:xfrm>
        </p:spPr>
      </p:pic>
      <p:cxnSp>
        <p:nvCxnSpPr>
          <p:cNvPr id="6" name="Straight Arrow Connector 5"/>
          <p:cNvCxnSpPr/>
          <p:nvPr/>
        </p:nvCxnSpPr>
        <p:spPr>
          <a:xfrm flipH="1" flipV="1">
            <a:off x="6157913" y="4212383"/>
            <a:ext cx="737157" cy="977455"/>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808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1"/>
            <a:ext cx="10131425" cy="1655804"/>
          </a:xfrm>
        </p:spPr>
        <p:txBody>
          <a:bodyPr>
            <a:normAutofit/>
          </a:bodyPr>
          <a:lstStyle/>
          <a:p>
            <a:r>
              <a:rPr lang="en-US" sz="2800" dirty="0" smtClean="0"/>
              <a:t>Move the cursor over the upper left window</a:t>
            </a:r>
            <a:r>
              <a:rPr lang="en-US" sz="2800" dirty="0"/>
              <a:t>, then right click and select “load data to this </a:t>
            </a:r>
            <a:r>
              <a:rPr lang="en-US" sz="2800" dirty="0" smtClean="0"/>
              <a:t>window.” </a:t>
            </a:r>
            <a:endParaRPr lang="en-US"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3109" y="1389718"/>
            <a:ext cx="7422090" cy="5468281"/>
          </a:xfrm>
          <a:prstGeom prst="rect">
            <a:avLst/>
          </a:prstGeom>
        </p:spPr>
      </p:pic>
      <p:cxnSp>
        <p:nvCxnSpPr>
          <p:cNvPr id="6" name="Straight Arrow Connector 5"/>
          <p:cNvCxnSpPr/>
          <p:nvPr/>
        </p:nvCxnSpPr>
        <p:spPr>
          <a:xfrm flipH="1" flipV="1">
            <a:off x="4691578" y="3405075"/>
            <a:ext cx="1117600" cy="419012"/>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95974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1"/>
            <a:ext cx="10131425" cy="873210"/>
          </a:xfrm>
        </p:spPr>
        <p:txBody>
          <a:bodyPr>
            <a:normAutofit/>
          </a:bodyPr>
          <a:lstStyle/>
          <a:p>
            <a:r>
              <a:rPr lang="en-US" sz="2800" dirty="0" smtClean="0"/>
              <a:t>Load the “upper level water vapor IR band (Ch. 08) to this window.</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993" y="685144"/>
            <a:ext cx="8358235" cy="6172856"/>
          </a:xfrm>
          <a:prstGeom prst="rect">
            <a:avLst/>
          </a:prstGeom>
        </p:spPr>
      </p:pic>
    </p:spTree>
    <p:extLst>
      <p:ext uri="{BB962C8B-B14F-4D97-AF65-F5344CB8AC3E}">
        <p14:creationId xmlns:p14="http://schemas.microsoft.com/office/powerpoint/2010/main" val="468095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Access AWIPS in windows—Select “CAVE”</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3932" y="2141538"/>
            <a:ext cx="9195161" cy="3649662"/>
          </a:xfrm>
        </p:spPr>
      </p:pic>
      <p:cxnSp>
        <p:nvCxnSpPr>
          <p:cNvPr id="6" name="Straight Arrow Connector 5"/>
          <p:cNvCxnSpPr/>
          <p:nvPr/>
        </p:nvCxnSpPr>
        <p:spPr>
          <a:xfrm flipH="1">
            <a:off x="2743200" y="3153103"/>
            <a:ext cx="1355834" cy="819807"/>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6797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7686" y="151857"/>
            <a:ext cx="9025604" cy="6656927"/>
          </a:xfrm>
        </p:spPr>
      </p:pic>
    </p:spTree>
    <p:extLst>
      <p:ext uri="{BB962C8B-B14F-4D97-AF65-F5344CB8AC3E}">
        <p14:creationId xmlns:p14="http://schemas.microsoft.com/office/powerpoint/2010/main" val="38349489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1"/>
            <a:ext cx="10131425" cy="1556950"/>
          </a:xfrm>
        </p:spPr>
        <p:txBody>
          <a:bodyPr>
            <a:normAutofit fontScale="62500" lnSpcReduction="20000"/>
          </a:bodyPr>
          <a:lstStyle/>
          <a:p>
            <a:r>
              <a:rPr lang="en-US" sz="2800" dirty="0" smtClean="0"/>
              <a:t>Repeat this process for both the Midlevel WV </a:t>
            </a:r>
            <a:r>
              <a:rPr lang="en-US" sz="2800" dirty="0"/>
              <a:t>C</a:t>
            </a:r>
            <a:r>
              <a:rPr lang="en-US" sz="2800" dirty="0" smtClean="0"/>
              <a:t>hannel 09 (upper right window) and Low-level WV Channel 10 (lower left window) and then for comparison you can put a (red) visible  Ch. 02 in the lower right window; note that even though the brightness temperatures for the different water vapor channels are expected to cover different ranges because of being higher or lower in the troposphere, the default “enhancement,” that is, the colors associated with specific temperatures, is designed to cover all three types of imagery:</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8437" y="1556950"/>
            <a:ext cx="7166233" cy="5301049"/>
          </a:xfrm>
          <a:prstGeom prst="rect">
            <a:avLst/>
          </a:prstGeom>
        </p:spPr>
      </p:pic>
    </p:spTree>
    <p:extLst>
      <p:ext uri="{BB962C8B-B14F-4D97-AF65-F5344CB8AC3E}">
        <p14:creationId xmlns:p14="http://schemas.microsoft.com/office/powerpoint/2010/main" val="24361661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181237"/>
            <a:ext cx="10131425" cy="2397206"/>
          </a:xfrm>
        </p:spPr>
        <p:txBody>
          <a:bodyPr>
            <a:normAutofit fontScale="92500" lnSpcReduction="10000"/>
          </a:bodyPr>
          <a:lstStyle/>
          <a:p>
            <a:r>
              <a:rPr lang="en-US" sz="2800" dirty="0" smtClean="0"/>
              <a:t>You can also change the “enhancement,” that is, the colors that represent different brightness temperatures, to a different one that also can display upper level, mid level, and lower level water vapor images with only a single scale. Start with a right </a:t>
            </a:r>
            <a:r>
              <a:rPr lang="en-US" sz="2800" dirty="0"/>
              <a:t>click </a:t>
            </a:r>
            <a:r>
              <a:rPr lang="en-US" sz="2800" dirty="0" smtClean="0"/>
              <a:t>and </a:t>
            </a:r>
            <a:r>
              <a:rPr lang="en-US" sz="2800" dirty="0"/>
              <a:t>hold on </a:t>
            </a:r>
            <a:r>
              <a:rPr lang="en-US" sz="2800" dirty="0" smtClean="0"/>
              <a:t>the caption </a:t>
            </a:r>
            <a:r>
              <a:rPr lang="en-US" sz="2800" dirty="0"/>
              <a:t>to select “Imaging</a:t>
            </a:r>
            <a:r>
              <a:rPr lang="en-US" sz="2800" dirty="0" smtClean="0"/>
              <a:t>” (upper left) </a:t>
            </a:r>
            <a:r>
              <a:rPr lang="en-US" sz="2800" dirty="0"/>
              <a:t>to get to where we can change the </a:t>
            </a:r>
            <a:r>
              <a:rPr lang="en-US" sz="2800" dirty="0" smtClean="0"/>
              <a:t>enhancement:</a:t>
            </a:r>
            <a:endParaRPr lang="en-US" sz="2800" dirty="0"/>
          </a:p>
          <a:p>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1524" y="2224886"/>
            <a:ext cx="6178384" cy="4538105"/>
          </a:xfrm>
          <a:prstGeom prst="rect">
            <a:avLst/>
          </a:prstGeom>
        </p:spPr>
      </p:pic>
    </p:spTree>
    <p:extLst>
      <p:ext uri="{BB962C8B-B14F-4D97-AF65-F5344CB8AC3E}">
        <p14:creationId xmlns:p14="http://schemas.microsoft.com/office/powerpoint/2010/main" val="14981471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1"/>
            <a:ext cx="10131425" cy="1820561"/>
          </a:xfrm>
        </p:spPr>
        <p:txBody>
          <a:bodyPr>
            <a:normAutofit/>
          </a:bodyPr>
          <a:lstStyle/>
          <a:p>
            <a:r>
              <a:rPr lang="en-US" sz="2800" dirty="0" smtClean="0"/>
              <a:t>After clicking on Imaging, click on the second drop-down window then click on “Sat” </a:t>
            </a:r>
            <a:r>
              <a:rPr lang="en-US" sz="2800" dirty="0" smtClean="0">
                <a:sym typeface="Wingdings" panose="05000000000000000000" pitchFamily="2" charset="2"/>
              </a:rPr>
              <a:t> “WV”  “Dry Yellow” to change to a different enhancement that also can display all the channels using a single enhancement.</a:t>
            </a:r>
            <a:endParaRPr lang="en-US"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5535" y="1878226"/>
            <a:ext cx="6744687" cy="4979773"/>
          </a:xfrm>
          <a:prstGeom prst="rect">
            <a:avLst/>
          </a:prstGeom>
        </p:spPr>
      </p:pic>
    </p:spTree>
    <p:extLst>
      <p:ext uri="{BB962C8B-B14F-4D97-AF65-F5344CB8AC3E}">
        <p14:creationId xmlns:p14="http://schemas.microsoft.com/office/powerpoint/2010/main" val="4131766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2987" y="85852"/>
            <a:ext cx="9143823" cy="6749538"/>
          </a:xfrm>
        </p:spPr>
      </p:pic>
    </p:spTree>
    <p:extLst>
      <p:ext uri="{BB962C8B-B14F-4D97-AF65-F5344CB8AC3E}">
        <p14:creationId xmlns:p14="http://schemas.microsoft.com/office/powerpoint/2010/main" val="12964910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1"/>
            <a:ext cx="10131425" cy="626075"/>
          </a:xfrm>
        </p:spPr>
        <p:txBody>
          <a:bodyPr>
            <a:normAutofit/>
          </a:bodyPr>
          <a:lstStyle/>
          <a:p>
            <a:r>
              <a:rPr lang="en-US" sz="2800" dirty="0" smtClean="0"/>
              <a:t>Repeat for the other two water vapor channels:</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7031" y="577418"/>
            <a:ext cx="8419077" cy="6187514"/>
          </a:xfrm>
          <a:prstGeom prst="rect">
            <a:avLst/>
          </a:prstGeom>
        </p:spPr>
      </p:pic>
    </p:spTree>
    <p:extLst>
      <p:ext uri="{BB962C8B-B14F-4D97-AF65-F5344CB8AC3E}">
        <p14:creationId xmlns:p14="http://schemas.microsoft.com/office/powerpoint/2010/main" val="26695434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2"/>
            <a:ext cx="10131425" cy="1556950"/>
          </a:xfrm>
        </p:spPr>
        <p:txBody>
          <a:bodyPr>
            <a:normAutofit/>
          </a:bodyPr>
          <a:lstStyle/>
          <a:p>
            <a:r>
              <a:rPr lang="en-US" sz="2800" dirty="0" smtClean="0"/>
              <a:t>Finally, we can use the “sample” function to interrogate brightness temperatures simultaneously in the three water vapor channels:</a:t>
            </a:r>
          </a:p>
          <a:p>
            <a:r>
              <a:rPr lang="en-US" sz="2800" dirty="0" smtClean="0"/>
              <a:t>Right click and hold anywhere in image and select “Sample”. </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681" y="1536291"/>
            <a:ext cx="6984552" cy="5165189"/>
          </a:xfrm>
          <a:prstGeom prst="rect">
            <a:avLst/>
          </a:prstGeom>
        </p:spPr>
      </p:pic>
    </p:spTree>
    <p:extLst>
      <p:ext uri="{BB962C8B-B14F-4D97-AF65-F5344CB8AC3E}">
        <p14:creationId xmlns:p14="http://schemas.microsoft.com/office/powerpoint/2010/main" val="30877232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115331"/>
            <a:ext cx="10131425" cy="3122140"/>
          </a:xfrm>
        </p:spPr>
        <p:txBody>
          <a:bodyPr/>
          <a:lstStyle/>
          <a:p>
            <a:pPr lvl="0">
              <a:buClr>
                <a:prstClr val="white"/>
              </a:buClr>
            </a:pPr>
            <a:r>
              <a:rPr lang="en-US" sz="2400" dirty="0">
                <a:solidFill>
                  <a:prstClr val="white"/>
                </a:solidFill>
              </a:rPr>
              <a:t>Compare the brightness temperatures from the same location in the three different water vapor channels. Which channel will have the coldest brightness temperatures?  Which the warmest</a:t>
            </a:r>
            <a:r>
              <a:rPr lang="en-US" sz="2400" dirty="0" smtClean="0">
                <a:solidFill>
                  <a:prstClr val="white"/>
                </a:solidFill>
              </a:rPr>
              <a:t>? (see next page for expanded image).</a:t>
            </a:r>
            <a:endParaRPr lang="en-US" sz="2400" dirty="0">
              <a:solidFill>
                <a:prstClr val="white"/>
              </a:solidFill>
            </a:endParaRPr>
          </a:p>
          <a:p>
            <a:pPr lvl="0">
              <a:buClr>
                <a:prstClr val="white"/>
              </a:buClr>
            </a:pPr>
            <a:r>
              <a:rPr lang="en-US" sz="2400" dirty="0">
                <a:solidFill>
                  <a:prstClr val="white"/>
                </a:solidFill>
              </a:rPr>
              <a:t> Answer: the upper level channel will be coldest (temperature decreases with height in troposphere) and the lower level channel will be warmest.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6195" y="2512540"/>
            <a:ext cx="5879151" cy="4345459"/>
          </a:xfrm>
          <a:prstGeom prst="rect">
            <a:avLst/>
          </a:prstGeom>
        </p:spPr>
      </p:pic>
    </p:spTree>
    <p:extLst>
      <p:ext uri="{BB962C8B-B14F-4D97-AF65-F5344CB8AC3E}">
        <p14:creationId xmlns:p14="http://schemas.microsoft.com/office/powerpoint/2010/main" val="178901298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9026" y="13258"/>
            <a:ext cx="9260534" cy="6844742"/>
          </a:xfrm>
        </p:spPr>
      </p:pic>
    </p:spTree>
    <p:extLst>
      <p:ext uri="{BB962C8B-B14F-4D97-AF65-F5344CB8AC3E}">
        <p14:creationId xmlns:p14="http://schemas.microsoft.com/office/powerpoint/2010/main" val="34153077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1" y="0"/>
            <a:ext cx="10131425" cy="1456267"/>
          </a:xfrm>
        </p:spPr>
        <p:txBody>
          <a:bodyPr>
            <a:normAutofit fontScale="90000"/>
          </a:bodyPr>
          <a:lstStyle/>
          <a:p>
            <a:r>
              <a:rPr lang="en-US" b="1" dirty="0" smtClean="0"/>
              <a:t>For first-time use, Insert the web-location of our ERAU </a:t>
            </a:r>
            <a:r>
              <a:rPr lang="en-US" b="1" dirty="0" err="1" smtClean="0"/>
              <a:t>Edex</a:t>
            </a:r>
            <a:r>
              <a:rPr lang="en-US" b="1" dirty="0" smtClean="0"/>
              <a:t> server, and localize to the NWS office of your choosing—closest to us is </a:t>
            </a:r>
            <a:r>
              <a:rPr lang="en-US" b="1" dirty="0" err="1" smtClean="0"/>
              <a:t>mlb</a:t>
            </a:r>
            <a:r>
              <a:rPr lang="en-US" b="1" dirty="0" smtClean="0"/>
              <a:t>.</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5540" y="1536700"/>
            <a:ext cx="8861220" cy="5321300"/>
          </a:xfrm>
        </p:spPr>
      </p:pic>
    </p:spTree>
    <p:extLst>
      <p:ext uri="{BB962C8B-B14F-4D97-AF65-F5344CB8AC3E}">
        <p14:creationId xmlns:p14="http://schemas.microsoft.com/office/powerpoint/2010/main" val="285479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0"/>
            <a:ext cx="10131425" cy="1358899"/>
          </a:xfrm>
        </p:spPr>
        <p:txBody>
          <a:bodyPr>
            <a:normAutofit/>
          </a:bodyPr>
          <a:lstStyle/>
          <a:p>
            <a:r>
              <a:rPr lang="en-US" b="1" dirty="0" smtClean="0"/>
              <a:t>Access data by clicking on </a:t>
            </a:r>
            <a:r>
              <a:rPr lang="en-US" b="1" dirty="0" smtClean="0"/>
              <a:t>dropdown menus</a:t>
            </a:r>
            <a:r>
              <a:rPr lang="en-US" b="1" dirty="0" smtClean="0"/>
              <a:t> </a:t>
            </a:r>
            <a:r>
              <a:rPr lang="en-US" b="1" dirty="0" smtClean="0"/>
              <a:t>at the top of the “cave” window:</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5305" y="1168400"/>
            <a:ext cx="7072415" cy="5689600"/>
          </a:xfrm>
        </p:spPr>
      </p:pic>
    </p:spTree>
    <p:extLst>
      <p:ext uri="{BB962C8B-B14F-4D97-AF65-F5344CB8AC3E}">
        <p14:creationId xmlns:p14="http://schemas.microsoft.com/office/powerpoint/2010/main" val="24923409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0"/>
            <a:ext cx="10131425" cy="1456267"/>
          </a:xfrm>
        </p:spPr>
        <p:txBody>
          <a:bodyPr/>
          <a:lstStyle/>
          <a:p>
            <a:r>
              <a:rPr lang="en-US" b="1" dirty="0" smtClean="0"/>
              <a:t>Click on the “Satellite” </a:t>
            </a:r>
            <a:r>
              <a:rPr lang="en-US" b="1" dirty="0" smtClean="0"/>
              <a:t>Menu</a:t>
            </a:r>
            <a:r>
              <a:rPr lang="en-US" b="1" dirty="0" smtClean="0"/>
              <a:t>, </a:t>
            </a:r>
            <a:r>
              <a:rPr lang="en-US" b="1" dirty="0" smtClean="0"/>
              <a:t>then select a </a:t>
            </a:r>
            <a:r>
              <a:rPr lang="en-US" b="1" dirty="0" smtClean="0"/>
              <a:t>satellite/sector and a </a:t>
            </a:r>
            <a:r>
              <a:rPr lang="en-US" b="1" dirty="0" smtClean="0"/>
              <a:t>channel:</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8214" y="1308100"/>
            <a:ext cx="6875708" cy="5549900"/>
          </a:xfrm>
        </p:spPr>
      </p:pic>
      <p:cxnSp>
        <p:nvCxnSpPr>
          <p:cNvPr id="5" name="Straight Arrow Connector 4"/>
          <p:cNvCxnSpPr/>
          <p:nvPr/>
        </p:nvCxnSpPr>
        <p:spPr>
          <a:xfrm flipH="1" flipV="1">
            <a:off x="6045200" y="1714500"/>
            <a:ext cx="787400" cy="165100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85801" y="1308100"/>
            <a:ext cx="1650988" cy="3436648"/>
          </a:xfrm>
          <a:prstGeom prst="rect">
            <a:avLst/>
          </a:prstGeom>
          <a:ln w="28575">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14451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301" y="0"/>
            <a:ext cx="10131425" cy="1639329"/>
          </a:xfrm>
        </p:spPr>
        <p:txBody>
          <a:bodyPr>
            <a:normAutofit fontScale="90000"/>
          </a:bodyPr>
          <a:lstStyle/>
          <a:p>
            <a:r>
              <a:rPr lang="en-US" b="1" dirty="0" smtClean="0"/>
              <a:t>This image is from selecting the </a:t>
            </a:r>
            <a:r>
              <a:rPr lang="en-US" b="1" dirty="0" smtClean="0"/>
              <a:t>GOES-16 Conus sector, Channel </a:t>
            </a:r>
            <a:r>
              <a:rPr lang="en-US" b="1" dirty="0" smtClean="0"/>
              <a:t>2 red visible channel—automatically loads 12 frames.</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6416" y="1639330"/>
            <a:ext cx="6470182" cy="5218670"/>
          </a:xfrm>
        </p:spPr>
      </p:pic>
      <p:cxnSp>
        <p:nvCxnSpPr>
          <p:cNvPr id="5" name="Straight Arrow Connector 4"/>
          <p:cNvCxnSpPr/>
          <p:nvPr/>
        </p:nvCxnSpPr>
        <p:spPr>
          <a:xfrm flipH="1" flipV="1">
            <a:off x="6991193" y="2160860"/>
            <a:ext cx="381000" cy="1250292"/>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67642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5401"/>
            <a:ext cx="11595099" cy="1104900"/>
          </a:xfrm>
        </p:spPr>
        <p:txBody>
          <a:bodyPr>
            <a:normAutofit fontScale="90000"/>
          </a:bodyPr>
          <a:lstStyle/>
          <a:p>
            <a:r>
              <a:rPr lang="en-US" b="1" dirty="0" smtClean="0"/>
              <a:t>The animation can be toggled on and off using the button below; other animation controls are to the left:</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2206" y="1070045"/>
            <a:ext cx="7175994" cy="5787956"/>
          </a:xfrm>
        </p:spPr>
      </p:pic>
      <p:cxnSp>
        <p:nvCxnSpPr>
          <p:cNvPr id="5" name="Straight Arrow Connector 4"/>
          <p:cNvCxnSpPr/>
          <p:nvPr/>
        </p:nvCxnSpPr>
        <p:spPr>
          <a:xfrm flipV="1">
            <a:off x="6108700" y="1594508"/>
            <a:ext cx="469900" cy="1339194"/>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1860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
            <a:ext cx="10131425" cy="1422400"/>
          </a:xfrm>
        </p:spPr>
        <p:txBody>
          <a:bodyPr/>
          <a:lstStyle/>
          <a:p>
            <a:r>
              <a:rPr lang="en-US" b="1" dirty="0" smtClean="0"/>
              <a:t>Use the scroll wheel on your mouse to zoom:</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3460" y="1028700"/>
            <a:ext cx="7517032" cy="5829300"/>
          </a:xfrm>
        </p:spPr>
      </p:pic>
    </p:spTree>
    <p:extLst>
      <p:ext uri="{BB962C8B-B14F-4D97-AF65-F5344CB8AC3E}">
        <p14:creationId xmlns:p14="http://schemas.microsoft.com/office/powerpoint/2010/main" val="41555260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Celestial</Template>
  <TotalTime>5753</TotalTime>
  <Words>956</Words>
  <Application>Microsoft Office PowerPoint</Application>
  <PresentationFormat>Widescreen</PresentationFormat>
  <Paragraphs>42</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Wingdings</vt:lpstr>
      <vt:lpstr>Celestial</vt:lpstr>
      <vt:lpstr>Accessing and Using AWIPS II for windows (a work in progress!)</vt:lpstr>
      <vt:lpstr>AWIPS II from unidata</vt:lpstr>
      <vt:lpstr>Access AWIPS in windows—Select “CAVE”</vt:lpstr>
      <vt:lpstr>For first-time use, Insert the web-location of our ERAU Edex server, and localize to the NWS office of your choosing—closest to us is mlb.</vt:lpstr>
      <vt:lpstr>Access data by clicking on dropdown menus at the top of the “cave” window:</vt:lpstr>
      <vt:lpstr>Click on the “Satellite” Menu, then select a satellite/sector and a channel:</vt:lpstr>
      <vt:lpstr>This image is from selecting the GOES-16 Conus sector, Channel 2 red visible channel—automatically loads 12 frames.</vt:lpstr>
      <vt:lpstr>The animation can be toggled on and off using the button below; other animation controls are to the left:</vt:lpstr>
      <vt:lpstr>Use the scroll wheel on your mouse to zoom:</vt:lpstr>
      <vt:lpstr>Left click Drag and drop to move to a different location</vt:lpstr>
      <vt:lpstr>To change to a different channel you can add data by clicking “Satellite” Menu then Selecting a new channel.  If you want to replace the current channel, right click and hold on the product legend and select “unload”, then load the new channel data.</vt:lpstr>
      <vt:lpstr>You can change how the image is displayed by changing the enhancement; below is a default ir enhancement; Note: an Enhancement is just a mapping of what colors or grey shades are used to display the different temperatures in the image.</vt:lpstr>
      <vt:lpstr>Begin by (if necessary) right-clicking on the image and select “show Product legends”</vt:lpstr>
      <vt:lpstr>Right-click and hold on the legend and select imaging:</vt:lpstr>
      <vt:lpstr>To select a new Ir enhancement, click on the second textbox:</vt:lpstr>
      <vt:lpstr>This particular set of choices makes a black and white gray-scale image:</vt:lpstr>
      <vt:lpstr>PowerPoint Presentation</vt:lpstr>
      <vt:lpstr>You can Make a 2-Panel Display:</vt:lpstr>
      <vt:lpstr>PowerPoint Presentation</vt:lpstr>
      <vt:lpstr>PowerPoint Presentation</vt:lpstr>
      <vt:lpstr>To load images to a window, left click on the window, then right click and select “load data to this window,” then load data as done previously</vt:lpstr>
      <vt:lpstr>A yellow “L” appears in the active panel:</vt:lpstr>
      <vt:lpstr>As an example, you could load an ir image from the clean longwave window (channel 13) to the left panel, and a vis image (red--channel 2) to the right:</vt:lpstr>
      <vt:lpstr>To display brightness temperature from a given location in the image, again right-click and hold on the image, then select “Sample” and move cursor to that location</vt:lpstr>
      <vt:lpstr>PowerPoint Presentation</vt:lpstr>
      <vt:lpstr>An Exercise in displaying water vapor imagery</vt:lpstr>
      <vt:lpstr>Right-click and hold somewhere in your CAVE window to generate a  four-panel layout: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ERAU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Accessing and Using AWIPS II for windows</dc:title>
  <dc:creator>Muller, Bradley M.</dc:creator>
  <cp:lastModifiedBy>Muller, Bradley M.</cp:lastModifiedBy>
  <cp:revision>58</cp:revision>
  <dcterms:created xsi:type="dcterms:W3CDTF">2019-02-20T23:22:00Z</dcterms:created>
  <dcterms:modified xsi:type="dcterms:W3CDTF">2020-01-23T23:55:20Z</dcterms:modified>
</cp:coreProperties>
</file>